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57" r:id="rId7"/>
    <p:sldId id="273" r:id="rId8"/>
    <p:sldId id="271" r:id="rId9"/>
    <p:sldId id="281" r:id="rId10"/>
    <p:sldId id="260" r:id="rId11"/>
    <p:sldId id="262" r:id="rId12"/>
    <p:sldId id="263" r:id="rId13"/>
    <p:sldId id="264" r:id="rId14"/>
    <p:sldId id="265" r:id="rId15"/>
    <p:sldId id="261" r:id="rId16"/>
    <p:sldId id="280" r:id="rId17"/>
    <p:sldId id="283" r:id="rId18"/>
    <p:sldId id="278" r:id="rId19"/>
    <p:sldId id="285" r:id="rId20"/>
    <p:sldId id="277" r:id="rId21"/>
    <p:sldId id="266" r:id="rId22"/>
    <p:sldId id="276" r:id="rId23"/>
    <p:sldId id="267" r:id="rId24"/>
    <p:sldId id="268" r:id="rId25"/>
    <p:sldId id="270" r:id="rId26"/>
    <p:sldId id="284" r:id="rId27"/>
    <p:sldId id="272" r:id="rId28"/>
    <p:sldId id="26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E4FFAD-90FE-40FF-9033-B6C041537514}" v="3" dt="2023-12-11T15:03:25.0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31" autoAdjust="0"/>
    <p:restoredTop sz="94660"/>
  </p:normalViewPr>
  <p:slideViewPr>
    <p:cSldViewPr snapToGrid="0">
      <p:cViewPr varScale="1">
        <p:scale>
          <a:sx n="48" d="100"/>
          <a:sy n="48" d="100"/>
        </p:scale>
        <p:origin x="54" y="13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ssica Weeks" userId="70aea777-b11f-4ecf-870b-b9ac346617bc" providerId="ADAL" clId="{B5E44311-1F0D-4385-B39E-7190BC1203B0}"/>
    <pc:docChg chg="addSld modSld">
      <pc:chgData name="Jessica Weeks" userId="70aea777-b11f-4ecf-870b-b9ac346617bc" providerId="ADAL" clId="{B5E44311-1F0D-4385-B39E-7190BC1203B0}" dt="2022-09-06T10:53:35.838" v="0"/>
      <pc:docMkLst>
        <pc:docMk/>
      </pc:docMkLst>
      <pc:sldChg chg="add">
        <pc:chgData name="Jessica Weeks" userId="70aea777-b11f-4ecf-870b-b9ac346617bc" providerId="ADAL" clId="{B5E44311-1F0D-4385-B39E-7190BC1203B0}" dt="2022-09-06T10:53:35.838" v="0"/>
        <pc:sldMkLst>
          <pc:docMk/>
          <pc:sldMk cId="3655966656" sldId="271"/>
        </pc:sldMkLst>
      </pc:sldChg>
    </pc:docChg>
  </pc:docChgLst>
  <pc:docChgLst>
    <pc:chgData name="Jessica Weeks" userId="70aea777-b11f-4ecf-870b-b9ac346617bc" providerId="ADAL" clId="{2D3407EB-EB45-4166-89F1-B6E7E9558582}"/>
    <pc:docChg chg="custSel addSld modSld">
      <pc:chgData name="Jessica Weeks" userId="70aea777-b11f-4ecf-870b-b9ac346617bc" providerId="ADAL" clId="{2D3407EB-EB45-4166-89F1-B6E7E9558582}" dt="2023-12-04T16:38:03.110" v="31" actId="27636"/>
      <pc:docMkLst>
        <pc:docMk/>
      </pc:docMkLst>
      <pc:sldChg chg="modSp add mod">
        <pc:chgData name="Jessica Weeks" userId="70aea777-b11f-4ecf-870b-b9ac346617bc" providerId="ADAL" clId="{2D3407EB-EB45-4166-89F1-B6E7E9558582}" dt="2023-12-04T16:38:03.110" v="31" actId="27636"/>
        <pc:sldMkLst>
          <pc:docMk/>
          <pc:sldMk cId="2319925498" sldId="284"/>
        </pc:sldMkLst>
        <pc:spChg chg="mod">
          <ac:chgData name="Jessica Weeks" userId="70aea777-b11f-4ecf-870b-b9ac346617bc" providerId="ADAL" clId="{2D3407EB-EB45-4166-89F1-B6E7E9558582}" dt="2023-12-04T16:38:03.110" v="31" actId="27636"/>
          <ac:spMkLst>
            <pc:docMk/>
            <pc:sldMk cId="2319925498" sldId="284"/>
            <ac:spMk id="2" creationId="{CC35B08C-9223-4C79-A0D5-BA2AA826B47F}"/>
          </ac:spMkLst>
        </pc:spChg>
        <pc:graphicFrameChg chg="mod modGraphic">
          <ac:chgData name="Jessica Weeks" userId="70aea777-b11f-4ecf-870b-b9ac346617bc" providerId="ADAL" clId="{2D3407EB-EB45-4166-89F1-B6E7E9558582}" dt="2023-12-04T16:37:56.909" v="6" actId="2711"/>
          <ac:graphicFrameMkLst>
            <pc:docMk/>
            <pc:sldMk cId="2319925498" sldId="284"/>
            <ac:graphicFrameMk id="6" creationId="{1F6F66A0-F18D-4B7D-BF07-F1BA9FFAD1AB}"/>
          </ac:graphicFrameMkLst>
        </pc:graphicFrameChg>
      </pc:sldChg>
    </pc:docChg>
  </pc:docChgLst>
  <pc:docChgLst>
    <pc:chgData name="Jessica Weeks" userId="70aea777-b11f-4ecf-870b-b9ac346617bc" providerId="ADAL" clId="{C490C7E5-02D7-4F23-B6E3-C59C03E0594C}"/>
    <pc:docChg chg="custSel modSld">
      <pc:chgData name="Jessica Weeks" userId="70aea777-b11f-4ecf-870b-b9ac346617bc" providerId="ADAL" clId="{C490C7E5-02D7-4F23-B6E3-C59C03E0594C}" dt="2023-09-01T15:11:09.993" v="284" actId="20577"/>
      <pc:docMkLst>
        <pc:docMk/>
      </pc:docMkLst>
      <pc:sldChg chg="modSp mod">
        <pc:chgData name="Jessica Weeks" userId="70aea777-b11f-4ecf-870b-b9ac346617bc" providerId="ADAL" clId="{C490C7E5-02D7-4F23-B6E3-C59C03E0594C}" dt="2023-09-01T15:11:09.993" v="284" actId="20577"/>
        <pc:sldMkLst>
          <pc:docMk/>
          <pc:sldMk cId="757885816" sldId="273"/>
        </pc:sldMkLst>
        <pc:spChg chg="mod">
          <ac:chgData name="Jessica Weeks" userId="70aea777-b11f-4ecf-870b-b9ac346617bc" providerId="ADAL" clId="{C490C7E5-02D7-4F23-B6E3-C59C03E0594C}" dt="2023-09-01T15:11:09.993" v="284" actId="20577"/>
          <ac:spMkLst>
            <pc:docMk/>
            <pc:sldMk cId="757885816" sldId="273"/>
            <ac:spMk id="3" creationId="{1A493C82-2673-0DC1-98C9-1E018CBAD7D3}"/>
          </ac:spMkLst>
        </pc:spChg>
      </pc:sldChg>
    </pc:docChg>
  </pc:docChgLst>
  <pc:docChgLst>
    <pc:chgData name="Jessica Weeks" userId="70aea777-b11f-4ecf-870b-b9ac346617bc" providerId="ADAL" clId="{C017C16E-8AC7-4B0D-ABB7-365929C04CAB}"/>
    <pc:docChg chg="modSld">
      <pc:chgData name="Jessica Weeks" userId="70aea777-b11f-4ecf-870b-b9ac346617bc" providerId="ADAL" clId="{C017C16E-8AC7-4B0D-ABB7-365929C04CAB}" dt="2022-10-04T16:06:27.619" v="0"/>
      <pc:docMkLst>
        <pc:docMk/>
      </pc:docMkLst>
      <pc:sldChg chg="addSp delSp modSp">
        <pc:chgData name="Jessica Weeks" userId="70aea777-b11f-4ecf-870b-b9ac346617bc" providerId="ADAL" clId="{C017C16E-8AC7-4B0D-ABB7-365929C04CAB}" dt="2022-10-04T16:06:27.619" v="0"/>
        <pc:sldMkLst>
          <pc:docMk/>
          <pc:sldMk cId="4044843800" sldId="263"/>
        </pc:sldMkLst>
        <pc:spChg chg="mod">
          <ac:chgData name="Jessica Weeks" userId="70aea777-b11f-4ecf-870b-b9ac346617bc" providerId="ADAL" clId="{C017C16E-8AC7-4B0D-ABB7-365929C04CAB}" dt="2022-10-04T16:06:27.619" v="0"/>
          <ac:spMkLst>
            <pc:docMk/>
            <pc:sldMk cId="4044843800" sldId="263"/>
            <ac:spMk id="2" creationId="{CC35B08C-9223-4C79-A0D5-BA2AA826B47F}"/>
          </ac:spMkLst>
        </pc:spChg>
        <pc:spChg chg="add del mod">
          <ac:chgData name="Jessica Weeks" userId="70aea777-b11f-4ecf-870b-b9ac346617bc" providerId="ADAL" clId="{C017C16E-8AC7-4B0D-ABB7-365929C04CAB}" dt="2022-10-04T16:06:27.619" v="0"/>
          <ac:spMkLst>
            <pc:docMk/>
            <pc:sldMk cId="4044843800" sldId="263"/>
            <ac:spMk id="3" creationId="{F25D2C56-790C-B532-41C5-50C5091FF5EA}"/>
          </ac:spMkLst>
        </pc:spChg>
        <pc:spChg chg="add del mod">
          <ac:chgData name="Jessica Weeks" userId="70aea777-b11f-4ecf-870b-b9ac346617bc" providerId="ADAL" clId="{C017C16E-8AC7-4B0D-ABB7-365929C04CAB}" dt="2022-10-04T16:06:27.619" v="0"/>
          <ac:spMkLst>
            <pc:docMk/>
            <pc:sldMk cId="4044843800" sldId="263"/>
            <ac:spMk id="4" creationId="{EBEF4FB4-DFD1-9C32-2947-CAEEC8C19C5E}"/>
          </ac:spMkLst>
        </pc:spChg>
        <pc:graphicFrameChg chg="mod">
          <ac:chgData name="Jessica Weeks" userId="70aea777-b11f-4ecf-870b-b9ac346617bc" providerId="ADAL" clId="{C017C16E-8AC7-4B0D-ABB7-365929C04CAB}" dt="2022-10-04T16:06:27.619" v="0"/>
          <ac:graphicFrameMkLst>
            <pc:docMk/>
            <pc:sldMk cId="4044843800" sldId="263"/>
            <ac:graphicFrameMk id="6" creationId="{1F6F66A0-F18D-4B7D-BF07-F1BA9FFAD1AB}"/>
          </ac:graphicFrameMkLst>
        </pc:graphicFrameChg>
      </pc:sldChg>
    </pc:docChg>
  </pc:docChgLst>
  <pc:docChgLst>
    <pc:chgData name="Jessica Weeks" userId="70aea777-b11f-4ecf-870b-b9ac346617bc" providerId="ADAL" clId="{14E4FFAD-90FE-40FF-9033-B6C041537514}"/>
    <pc:docChg chg="undo custSel addSld delSld modSld sldOrd">
      <pc:chgData name="Jessica Weeks" userId="70aea777-b11f-4ecf-870b-b9ac346617bc" providerId="ADAL" clId="{14E4FFAD-90FE-40FF-9033-B6C041537514}" dt="2023-12-11T15:05:28.787" v="113" actId="47"/>
      <pc:docMkLst>
        <pc:docMk/>
      </pc:docMkLst>
      <pc:sldChg chg="del">
        <pc:chgData name="Jessica Weeks" userId="70aea777-b11f-4ecf-870b-b9ac346617bc" providerId="ADAL" clId="{14E4FFAD-90FE-40FF-9033-B6C041537514}" dt="2023-11-20T15:54:29.495" v="27" actId="47"/>
        <pc:sldMkLst>
          <pc:docMk/>
          <pc:sldMk cId="3275692636" sldId="259"/>
        </pc:sldMkLst>
      </pc:sldChg>
      <pc:sldChg chg="modSp add mod">
        <pc:chgData name="Jessica Weeks" userId="70aea777-b11f-4ecf-870b-b9ac346617bc" providerId="ADAL" clId="{14E4FFAD-90FE-40FF-9033-B6C041537514}" dt="2023-12-11T15:00:10.005" v="40" actId="2711"/>
        <pc:sldMkLst>
          <pc:docMk/>
          <pc:sldMk cId="1506645801" sldId="261"/>
        </pc:sldMkLst>
        <pc:spChg chg="mod">
          <ac:chgData name="Jessica Weeks" userId="70aea777-b11f-4ecf-870b-b9ac346617bc" providerId="ADAL" clId="{14E4FFAD-90FE-40FF-9033-B6C041537514}" dt="2023-12-11T15:00:03.613" v="39" actId="2711"/>
          <ac:spMkLst>
            <pc:docMk/>
            <pc:sldMk cId="1506645801" sldId="261"/>
            <ac:spMk id="2" creationId="{FD6C2D31-3CD3-4C0F-2F4A-7154229B7667}"/>
          </ac:spMkLst>
        </pc:spChg>
        <pc:graphicFrameChg chg="modGraphic">
          <ac:chgData name="Jessica Weeks" userId="70aea777-b11f-4ecf-870b-b9ac346617bc" providerId="ADAL" clId="{14E4FFAD-90FE-40FF-9033-B6C041537514}" dt="2023-12-11T15:00:10.005" v="40" actId="2711"/>
          <ac:graphicFrameMkLst>
            <pc:docMk/>
            <pc:sldMk cId="1506645801" sldId="261"/>
            <ac:graphicFrameMk id="4" creationId="{AA53BEFB-FB14-3E25-5CF4-DAE8BF18B415}"/>
          </ac:graphicFrameMkLst>
        </pc:graphicFrameChg>
      </pc:sldChg>
      <pc:sldChg chg="modSp">
        <pc:chgData name="Jessica Weeks" userId="70aea777-b11f-4ecf-870b-b9ac346617bc" providerId="ADAL" clId="{14E4FFAD-90FE-40FF-9033-B6C041537514}" dt="2023-11-20T15:53:23.885" v="23"/>
        <pc:sldMkLst>
          <pc:docMk/>
          <pc:sldMk cId="2976456393" sldId="264"/>
        </pc:sldMkLst>
        <pc:graphicFrameChg chg="mod">
          <ac:chgData name="Jessica Weeks" userId="70aea777-b11f-4ecf-870b-b9ac346617bc" providerId="ADAL" clId="{14E4FFAD-90FE-40FF-9033-B6C041537514}" dt="2023-11-20T15:53:23.885" v="23"/>
          <ac:graphicFrameMkLst>
            <pc:docMk/>
            <pc:sldMk cId="2976456393" sldId="264"/>
            <ac:graphicFrameMk id="6" creationId="{1F6F66A0-F18D-4B7D-BF07-F1BA9FFAD1AB}"/>
          </ac:graphicFrameMkLst>
        </pc:graphicFrameChg>
      </pc:sldChg>
      <pc:sldChg chg="modSp mod ord">
        <pc:chgData name="Jessica Weeks" userId="70aea777-b11f-4ecf-870b-b9ac346617bc" providerId="ADAL" clId="{14E4FFAD-90FE-40FF-9033-B6C041537514}" dt="2023-11-20T15:53:29.032" v="25"/>
        <pc:sldMkLst>
          <pc:docMk/>
          <pc:sldMk cId="1628860437" sldId="265"/>
        </pc:sldMkLst>
        <pc:graphicFrameChg chg="mod modGraphic">
          <ac:chgData name="Jessica Weeks" userId="70aea777-b11f-4ecf-870b-b9ac346617bc" providerId="ADAL" clId="{14E4FFAD-90FE-40FF-9033-B6C041537514}" dt="2023-11-20T15:49:10.963" v="19" actId="2711"/>
          <ac:graphicFrameMkLst>
            <pc:docMk/>
            <pc:sldMk cId="1628860437" sldId="265"/>
            <ac:graphicFrameMk id="6" creationId="{1F6F66A0-F18D-4B7D-BF07-F1BA9FFAD1AB}"/>
          </ac:graphicFrameMkLst>
        </pc:graphicFrameChg>
      </pc:sldChg>
      <pc:sldChg chg="modSp add del mod ord">
        <pc:chgData name="Jessica Weeks" userId="70aea777-b11f-4ecf-870b-b9ac346617bc" providerId="ADAL" clId="{14E4FFAD-90FE-40FF-9033-B6C041537514}" dt="2023-12-11T15:05:28.787" v="113" actId="47"/>
        <pc:sldMkLst>
          <pc:docMk/>
          <pc:sldMk cId="922070356" sldId="274"/>
        </pc:sldMkLst>
        <pc:graphicFrameChg chg="mod">
          <ac:chgData name="Jessica Weeks" userId="70aea777-b11f-4ecf-870b-b9ac346617bc" providerId="ADAL" clId="{14E4FFAD-90FE-40FF-9033-B6C041537514}" dt="2023-11-01T13:31:56.532" v="1" actId="1076"/>
          <ac:graphicFrameMkLst>
            <pc:docMk/>
            <pc:sldMk cId="922070356" sldId="274"/>
            <ac:graphicFrameMk id="6" creationId="{1F6F66A0-F18D-4B7D-BF07-F1BA9FFAD1AB}"/>
          </ac:graphicFrameMkLst>
        </pc:graphicFrameChg>
      </pc:sldChg>
      <pc:sldChg chg="new del">
        <pc:chgData name="Jessica Weeks" userId="70aea777-b11f-4ecf-870b-b9ac346617bc" providerId="ADAL" clId="{14E4FFAD-90FE-40FF-9033-B6C041537514}" dt="2023-11-07T08:32:46.729" v="4" actId="47"/>
        <pc:sldMkLst>
          <pc:docMk/>
          <pc:sldMk cId="1782147701" sldId="275"/>
        </pc:sldMkLst>
      </pc:sldChg>
      <pc:sldChg chg="modSp add mod">
        <pc:chgData name="Jessica Weeks" userId="70aea777-b11f-4ecf-870b-b9ac346617bc" providerId="ADAL" clId="{14E4FFAD-90FE-40FF-9033-B6C041537514}" dt="2023-12-11T15:04:46.537" v="110" actId="1076"/>
        <pc:sldMkLst>
          <pc:docMk/>
          <pc:sldMk cId="1035875650" sldId="276"/>
        </pc:sldMkLst>
        <pc:spChg chg="mod">
          <ac:chgData name="Jessica Weeks" userId="70aea777-b11f-4ecf-870b-b9ac346617bc" providerId="ADAL" clId="{14E4FFAD-90FE-40FF-9033-B6C041537514}" dt="2023-12-11T15:04:37.936" v="109" actId="20577"/>
          <ac:spMkLst>
            <pc:docMk/>
            <pc:sldMk cId="1035875650" sldId="276"/>
            <ac:spMk id="2" creationId="{CC35B08C-9223-4C79-A0D5-BA2AA826B47F}"/>
          </ac:spMkLst>
        </pc:spChg>
        <pc:graphicFrameChg chg="mod">
          <ac:chgData name="Jessica Weeks" userId="70aea777-b11f-4ecf-870b-b9ac346617bc" providerId="ADAL" clId="{14E4FFAD-90FE-40FF-9033-B6C041537514}" dt="2023-12-11T15:04:46.537" v="110" actId="1076"/>
          <ac:graphicFrameMkLst>
            <pc:docMk/>
            <pc:sldMk cId="1035875650" sldId="276"/>
            <ac:graphicFrameMk id="6" creationId="{1F6F66A0-F18D-4B7D-BF07-F1BA9FFAD1AB}"/>
          </ac:graphicFrameMkLst>
        </pc:graphicFrameChg>
      </pc:sldChg>
      <pc:sldChg chg="modSp add mod">
        <pc:chgData name="Jessica Weeks" userId="70aea777-b11f-4ecf-870b-b9ac346617bc" providerId="ADAL" clId="{14E4FFAD-90FE-40FF-9033-B6C041537514}" dt="2023-12-11T15:04:29.878" v="99" actId="1076"/>
        <pc:sldMkLst>
          <pc:docMk/>
          <pc:sldMk cId="1513808851" sldId="277"/>
        </pc:sldMkLst>
        <pc:spChg chg="mod">
          <ac:chgData name="Jessica Weeks" userId="70aea777-b11f-4ecf-870b-b9ac346617bc" providerId="ADAL" clId="{14E4FFAD-90FE-40FF-9033-B6C041537514}" dt="2023-12-11T15:04:27.870" v="98" actId="1076"/>
          <ac:spMkLst>
            <pc:docMk/>
            <pc:sldMk cId="1513808851" sldId="277"/>
            <ac:spMk id="2" creationId="{FDA8D63B-04D3-B232-762D-599FF06B64C0}"/>
          </ac:spMkLst>
        </pc:spChg>
        <pc:graphicFrameChg chg="mod modGraphic">
          <ac:chgData name="Jessica Weeks" userId="70aea777-b11f-4ecf-870b-b9ac346617bc" providerId="ADAL" clId="{14E4FFAD-90FE-40FF-9033-B6C041537514}" dt="2023-12-11T15:04:29.878" v="99" actId="1076"/>
          <ac:graphicFrameMkLst>
            <pc:docMk/>
            <pc:sldMk cId="1513808851" sldId="277"/>
            <ac:graphicFrameMk id="4" creationId="{C872088B-98CA-08E8-FA16-F947E9E5464D}"/>
          </ac:graphicFrameMkLst>
        </pc:graphicFrameChg>
      </pc:sldChg>
      <pc:sldChg chg="add">
        <pc:chgData name="Jessica Weeks" userId="70aea777-b11f-4ecf-870b-b9ac346617bc" providerId="ADAL" clId="{14E4FFAD-90FE-40FF-9033-B6C041537514}" dt="2023-11-13T13:58:38.244" v="7"/>
        <pc:sldMkLst>
          <pc:docMk/>
          <pc:sldMk cId="2465220420" sldId="278"/>
        </pc:sldMkLst>
      </pc:sldChg>
      <pc:sldChg chg="new del">
        <pc:chgData name="Jessica Weeks" userId="70aea777-b11f-4ecf-870b-b9ac346617bc" providerId="ADAL" clId="{14E4FFAD-90FE-40FF-9033-B6C041537514}" dt="2023-11-15T12:15:47.862" v="10" actId="47"/>
        <pc:sldMkLst>
          <pc:docMk/>
          <pc:sldMk cId="628431706" sldId="279"/>
        </pc:sldMkLst>
      </pc:sldChg>
      <pc:sldChg chg="addSp modSp add mod">
        <pc:chgData name="Jessica Weeks" userId="70aea777-b11f-4ecf-870b-b9ac346617bc" providerId="ADAL" clId="{14E4FFAD-90FE-40FF-9033-B6C041537514}" dt="2023-12-11T14:59:55.157" v="36" actId="1076"/>
        <pc:sldMkLst>
          <pc:docMk/>
          <pc:sldMk cId="2780998628" sldId="280"/>
        </pc:sldMkLst>
        <pc:spChg chg="add mod">
          <ac:chgData name="Jessica Weeks" userId="70aea777-b11f-4ecf-870b-b9ac346617bc" providerId="ADAL" clId="{14E4FFAD-90FE-40FF-9033-B6C041537514}" dt="2023-12-11T14:59:53.367" v="35" actId="20577"/>
          <ac:spMkLst>
            <pc:docMk/>
            <pc:sldMk cId="2780998628" sldId="280"/>
            <ac:spMk id="3" creationId="{9BAF0C20-546F-CBFD-030E-6263849FDF09}"/>
          </ac:spMkLst>
        </pc:spChg>
        <pc:graphicFrameChg chg="mod modGraphic">
          <ac:chgData name="Jessica Weeks" userId="70aea777-b11f-4ecf-870b-b9ac346617bc" providerId="ADAL" clId="{14E4FFAD-90FE-40FF-9033-B6C041537514}" dt="2023-12-11T14:59:55.157" v="36" actId="1076"/>
          <ac:graphicFrameMkLst>
            <pc:docMk/>
            <pc:sldMk cId="2780998628" sldId="280"/>
            <ac:graphicFrameMk id="2" creationId="{EC52EC88-DAA7-4B7A-27AC-53F88D86FD3D}"/>
          </ac:graphicFrameMkLst>
        </pc:graphicFrameChg>
      </pc:sldChg>
      <pc:sldChg chg="add">
        <pc:chgData name="Jessica Weeks" userId="70aea777-b11f-4ecf-870b-b9ac346617bc" providerId="ADAL" clId="{14E4FFAD-90FE-40FF-9033-B6C041537514}" dt="2023-11-20T15:54:22.946" v="26"/>
        <pc:sldMkLst>
          <pc:docMk/>
          <pc:sldMk cId="1286870459" sldId="281"/>
        </pc:sldMkLst>
      </pc:sldChg>
      <pc:sldChg chg="new del">
        <pc:chgData name="Jessica Weeks" userId="70aea777-b11f-4ecf-870b-b9ac346617bc" providerId="ADAL" clId="{14E4FFAD-90FE-40FF-9033-B6C041537514}" dt="2023-12-01T12:26:58.417" v="30" actId="47"/>
        <pc:sldMkLst>
          <pc:docMk/>
          <pc:sldMk cId="3899760184" sldId="282"/>
        </pc:sldMkLst>
      </pc:sldChg>
      <pc:sldChg chg="modSp add mod">
        <pc:chgData name="Jessica Weeks" userId="70aea777-b11f-4ecf-870b-b9ac346617bc" providerId="ADAL" clId="{14E4FFAD-90FE-40FF-9033-B6C041537514}" dt="2023-12-11T15:01:02.857" v="48" actId="2711"/>
        <pc:sldMkLst>
          <pc:docMk/>
          <pc:sldMk cId="433263623" sldId="283"/>
        </pc:sldMkLst>
        <pc:spChg chg="mod">
          <ac:chgData name="Jessica Weeks" userId="70aea777-b11f-4ecf-870b-b9ac346617bc" providerId="ADAL" clId="{14E4FFAD-90FE-40FF-9033-B6C041537514}" dt="2023-12-11T15:01:02.857" v="48" actId="2711"/>
          <ac:spMkLst>
            <pc:docMk/>
            <pc:sldMk cId="433263623" sldId="283"/>
            <ac:spMk id="6" creationId="{D5F70F4C-FD52-422F-4982-9D788E7539BF}"/>
          </ac:spMkLst>
        </pc:spChg>
        <pc:graphicFrameChg chg="modGraphic">
          <ac:chgData name="Jessica Weeks" userId="70aea777-b11f-4ecf-870b-b9ac346617bc" providerId="ADAL" clId="{14E4FFAD-90FE-40FF-9033-B6C041537514}" dt="2023-12-11T15:00:57.450" v="47" actId="2711"/>
          <ac:graphicFrameMkLst>
            <pc:docMk/>
            <pc:sldMk cId="433263623" sldId="283"/>
            <ac:graphicFrameMk id="5" creationId="{11DAB34C-4967-DECC-C288-EE83EE6FD167}"/>
          </ac:graphicFrameMkLst>
        </pc:graphicFrameChg>
      </pc:sldChg>
      <pc:sldChg chg="modSp add mod">
        <pc:chgData name="Jessica Weeks" userId="70aea777-b11f-4ecf-870b-b9ac346617bc" providerId="ADAL" clId="{14E4FFAD-90FE-40FF-9033-B6C041537514}" dt="2023-12-11T15:03:36.141" v="93" actId="20577"/>
        <pc:sldMkLst>
          <pc:docMk/>
          <pc:sldMk cId="1271850208" sldId="285"/>
        </pc:sldMkLst>
        <pc:spChg chg="mod">
          <ac:chgData name="Jessica Weeks" userId="70aea777-b11f-4ecf-870b-b9ac346617bc" providerId="ADAL" clId="{14E4FFAD-90FE-40FF-9033-B6C041537514}" dt="2023-12-11T15:03:21.467" v="67" actId="20577"/>
          <ac:spMkLst>
            <pc:docMk/>
            <pc:sldMk cId="1271850208" sldId="285"/>
            <ac:spMk id="2" creationId="{CC35B08C-9223-4C79-A0D5-BA2AA826B47F}"/>
          </ac:spMkLst>
        </pc:spChg>
        <pc:graphicFrameChg chg="mod modGraphic">
          <ac:chgData name="Jessica Weeks" userId="70aea777-b11f-4ecf-870b-b9ac346617bc" providerId="ADAL" clId="{14E4FFAD-90FE-40FF-9033-B6C041537514}" dt="2023-12-11T15:03:36.141" v="93" actId="20577"/>
          <ac:graphicFrameMkLst>
            <pc:docMk/>
            <pc:sldMk cId="1271850208" sldId="285"/>
            <ac:graphicFrameMk id="6" creationId="{1F6F66A0-F18D-4B7D-BF07-F1BA9FFAD1AB}"/>
          </ac:graphicFrameMkLst>
        </pc:graphicFrameChg>
      </pc:sldChg>
    </pc:docChg>
  </pc:docChgLst>
  <pc:docChgLst>
    <pc:chgData name="Jessica Weeks" userId="70aea777-b11f-4ecf-870b-b9ac346617bc" providerId="ADAL" clId="{509CD52C-108E-4873-8821-C6146D39779F}"/>
    <pc:docChg chg="addSld delSld modSld">
      <pc:chgData name="Jessica Weeks" userId="70aea777-b11f-4ecf-870b-b9ac346617bc" providerId="ADAL" clId="{509CD52C-108E-4873-8821-C6146D39779F}" dt="2023-08-03T11:11:37.632" v="1"/>
      <pc:docMkLst>
        <pc:docMk/>
      </pc:docMkLst>
      <pc:sldChg chg="add del">
        <pc:chgData name="Jessica Weeks" userId="70aea777-b11f-4ecf-870b-b9ac346617bc" providerId="ADAL" clId="{509CD52C-108E-4873-8821-C6146D39779F}" dt="2023-08-03T11:11:37.632" v="1"/>
        <pc:sldMkLst>
          <pc:docMk/>
          <pc:sldMk cId="3295949923" sldId="257"/>
        </pc:sldMkLst>
      </pc:sldChg>
      <pc:sldChg chg="add">
        <pc:chgData name="Jessica Weeks" userId="70aea777-b11f-4ecf-870b-b9ac346617bc" providerId="ADAL" clId="{509CD52C-108E-4873-8821-C6146D39779F}" dt="2023-08-03T11:11:37.632" v="1"/>
        <pc:sldMkLst>
          <pc:docMk/>
          <pc:sldMk cId="757885816" sldId="273"/>
        </pc:sldMkLst>
      </pc:sldChg>
    </pc:docChg>
  </pc:docChgLst>
  <pc:docChgLst>
    <pc:chgData name="Jessica Weeks" userId="70aea777-b11f-4ecf-870b-b9ac346617bc" providerId="ADAL" clId="{F01C1416-AD24-4363-8CC6-EE8E7A1A6FE7}"/>
    <pc:docChg chg="addSld delSld modSld">
      <pc:chgData name="Jessica Weeks" userId="70aea777-b11f-4ecf-870b-b9ac346617bc" providerId="ADAL" clId="{F01C1416-AD24-4363-8CC6-EE8E7A1A6FE7}" dt="2022-09-08T20:34:19.018" v="1" actId="47"/>
      <pc:docMkLst>
        <pc:docMk/>
      </pc:docMkLst>
      <pc:sldChg chg="del">
        <pc:chgData name="Jessica Weeks" userId="70aea777-b11f-4ecf-870b-b9ac346617bc" providerId="ADAL" clId="{F01C1416-AD24-4363-8CC6-EE8E7A1A6FE7}" dt="2022-09-08T20:34:19.018" v="1" actId="47"/>
        <pc:sldMkLst>
          <pc:docMk/>
          <pc:sldMk cId="2389592043" sldId="261"/>
        </pc:sldMkLst>
      </pc:sldChg>
      <pc:sldChg chg="add">
        <pc:chgData name="Jessica Weeks" userId="70aea777-b11f-4ecf-870b-b9ac346617bc" providerId="ADAL" clId="{F01C1416-AD24-4363-8CC6-EE8E7A1A6FE7}" dt="2022-09-08T20:34:17.413" v="0"/>
        <pc:sldMkLst>
          <pc:docMk/>
          <pc:sldMk cId="1087022305" sldId="27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58269BF-FB14-48A8-9CC9-5E3DE80CF6C7}"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754168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8269BF-FB14-48A8-9CC9-5E3DE80CF6C7}"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441961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58269BF-FB14-48A8-9CC9-5E3DE80CF6C7}"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660964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58269BF-FB14-48A8-9CC9-5E3DE80CF6C7}" type="datetimeFigureOut">
              <a:rPr lang="en-GB" smtClean="0"/>
              <a:t>11/12/2023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1973519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58269BF-FB14-48A8-9CC9-5E3DE80CF6C7}" type="datetimeFigureOut">
              <a:rPr lang="en-GB" smtClean="0"/>
              <a:t>11/12/2023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1304093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58269BF-FB14-48A8-9CC9-5E3DE80CF6C7}" type="datetimeFigureOut">
              <a:rPr lang="en-GB" smtClean="0"/>
              <a:t>11/12/2023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433346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8269BF-FB14-48A8-9CC9-5E3DE80CF6C7}" type="datetimeFigureOut">
              <a:rPr lang="en-GB" smtClean="0"/>
              <a:t>11/12/2023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233620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8269BF-FB14-48A8-9CC9-5E3DE80CF6C7}" type="datetimeFigureOut">
              <a:rPr lang="en-GB" smtClean="0"/>
              <a:t>11/12/2023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2263754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58269BF-FB14-48A8-9CC9-5E3DE80CF6C7}" type="datetimeFigureOut">
              <a:rPr lang="en-GB" smtClean="0"/>
              <a:t>11/12/2023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1150279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8269BF-FB14-48A8-9CC9-5E3DE80CF6C7}"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3281886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8269BF-FB14-48A8-9CC9-5E3DE80CF6C7}"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45B859-6602-4CA2-BB54-AAD3D19E0D81}" type="slidenum">
              <a:rPr lang="en-GB" smtClean="0"/>
              <a:t>‹#›</a:t>
            </a:fld>
            <a:endParaRPr lang="en-GB"/>
          </a:p>
        </p:txBody>
      </p:sp>
    </p:spTree>
    <p:extLst>
      <p:ext uri="{BB962C8B-B14F-4D97-AF65-F5344CB8AC3E}">
        <p14:creationId xmlns:p14="http://schemas.microsoft.com/office/powerpoint/2010/main" val="511330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8269BF-FB14-48A8-9CC9-5E3DE80CF6C7}" type="datetimeFigureOut">
              <a:rPr lang="en-GB" smtClean="0"/>
              <a:t>11/12/2023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45B859-6602-4CA2-BB54-AAD3D19E0D81}" type="slidenum">
              <a:rPr lang="en-GB" smtClean="0"/>
              <a:t>‹#›</a:t>
            </a:fld>
            <a:endParaRPr lang="en-GB"/>
          </a:p>
        </p:txBody>
      </p:sp>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1163548" y="5692638"/>
            <a:ext cx="1028452" cy="1165362"/>
          </a:xfrm>
          <a:prstGeom prst="rect">
            <a:avLst/>
          </a:prstGeom>
        </p:spPr>
      </p:pic>
    </p:spTree>
    <p:extLst>
      <p:ext uri="{BB962C8B-B14F-4D97-AF65-F5344CB8AC3E}">
        <p14:creationId xmlns:p14="http://schemas.microsoft.com/office/powerpoint/2010/main" val="2585491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channel/UClTv15xDz5kkhRcYDRiDD-g/video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schoolreadinglist.co.uk/competitions-for-children/childrens-writing-competition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relprime.com/" TargetMode="External"/><Relationship Id="rId7" Type="http://schemas.openxmlformats.org/officeDocument/2006/relationships/hyperlink" Target="https://nrich.maths.org/secondary" TargetMode="External"/><Relationship Id="rId2" Type="http://schemas.openxmlformats.org/officeDocument/2006/relationships/hyperlink" Target="https://www.rigb.org/explore-science/explore/video/num8er-my5teries-curious-incident-never-ending-numbers-2006" TargetMode="External"/><Relationship Id="rId1" Type="http://schemas.openxmlformats.org/officeDocument/2006/relationships/slideLayout" Target="../slideLayouts/slideLayout2.xml"/><Relationship Id="rId6" Type="http://schemas.openxmlformats.org/officeDocument/2006/relationships/hyperlink" Target="https://www.ukmt.org.uk/competitions/solo/intermediate-mathematical-challenge/archive" TargetMode="External"/><Relationship Id="rId5" Type="http://schemas.openxmlformats.org/officeDocument/2006/relationships/hyperlink" Target="https://www.youtube.com/watch?v=cokv_XTgyJU" TargetMode="External"/><Relationship Id="rId4" Type="http://schemas.openxmlformats.org/officeDocument/2006/relationships/hyperlink" Target="https://www.theguardian.com/culture/2010/apr/11/the-10-best-mathematicians"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oxfordsparks.ox.ac.uk/oxford-sparks-podcasts/" TargetMode="External"/><Relationship Id="rId2" Type="http://schemas.openxmlformats.org/officeDocument/2006/relationships/hyperlink" Target="https://www.youtube.com/c/royalsociety/videos" TargetMode="External"/><Relationship Id="rId1" Type="http://schemas.openxmlformats.org/officeDocument/2006/relationships/slideLayout" Target="../slideLayouts/slideLayout2.xml"/><Relationship Id="rId4" Type="http://schemas.openxmlformats.org/officeDocument/2006/relationships/hyperlink" Target="https://ysjournal.com/"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dw.com/en/nazis-and-fairytales-germanys-forests-are-full-of-hidden-history/a-45015360" TargetMode="External"/><Relationship Id="rId2" Type="http://schemas.openxmlformats.org/officeDocument/2006/relationships/hyperlink" Target="file:///C:\Users\jweeks\OneDrive%20-%20Gordons%20School\Scholars\www.dw-world.de" TargetMode="External"/><Relationship Id="rId1" Type="http://schemas.openxmlformats.org/officeDocument/2006/relationships/slideLayout" Target="../slideLayouts/slideLayout2.xml"/><Relationship Id="rId4" Type="http://schemas.openxmlformats.org/officeDocument/2006/relationships/hyperlink" Target="https://german.tolearnfree.com/"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elespectador.com/actualidad/mujeres-gamer-una-lucha-por-la-equidad-de-genero-en-los-videojuegos-article/" TargetMode="External"/><Relationship Id="rId2" Type="http://schemas.openxmlformats.org/officeDocument/2006/relationships/hyperlink" Target="https://www.newsinslowspanish.com/" TargetMode="External"/><Relationship Id="rId1" Type="http://schemas.openxmlformats.org/officeDocument/2006/relationships/slideLayout" Target="../slideLayouts/slideLayout2.xml"/><Relationship Id="rId4" Type="http://schemas.openxmlformats.org/officeDocument/2006/relationships/hyperlink" Target="https://studyspanish.com/grammar"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frenchtoday.com/french-poetry-reading/" TargetMode="External"/><Relationship Id="rId7" Type="http://schemas.openxmlformats.org/officeDocument/2006/relationships/hyperlink" Target="https://www.workaway.info/" TargetMode="External"/><Relationship Id="rId2" Type="http://schemas.openxmlformats.org/officeDocument/2006/relationships/hyperlink" Target="https://coffeebreaklanguages.com/coffeebreakfrench/" TargetMode="External"/><Relationship Id="rId1" Type="http://schemas.openxmlformats.org/officeDocument/2006/relationships/slideLayout" Target="../slideLayouts/slideLayout2.xml"/><Relationship Id="rId6" Type="http://schemas.openxmlformats.org/officeDocument/2006/relationships/hyperlink" Target="https://www.gooverseas.com/ga" TargetMode="External"/><Relationship Id="rId5" Type="http://schemas.openxmlformats.org/officeDocument/2006/relationships/hyperlink" Target="https://www.wwoof.fr/" TargetMode="External"/><Relationship Id="rId4" Type="http://schemas.openxmlformats.org/officeDocument/2006/relationships/hyperlink" Target="http://www.modernhaiku.org/essays/frenchhaiku.html"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thisiscolossal.com/2023/03/rune-guneriussen-installations/" TargetMode="External"/><Relationship Id="rId2" Type="http://schemas.openxmlformats.org/officeDocument/2006/relationships/hyperlink" Target="https://podcasts.apple.com/gb/podcast/planning-a-photo-trip-and-exploring-a-new-location/id1252878262?i=1000579598609"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bbc.co.uk/teach/class-clips-video/religious-studies-gcse-matters-of-life-and-death/zy24bqt" TargetMode="External"/><Relationship Id="rId2" Type="http://schemas.openxmlformats.org/officeDocument/2006/relationships/hyperlink" Target="https://www.bbc.co.uk/teach/class-clips-video/religious-education-ks3-ks4-gcse-what-should-i-do/z733cqt" TargetMode="External"/><Relationship Id="rId1" Type="http://schemas.openxmlformats.org/officeDocument/2006/relationships/slideLayout" Target="../slideLayouts/slideLayout7.xml"/><Relationship Id="rId4" Type="http://schemas.openxmlformats.org/officeDocument/2006/relationships/hyperlink" Target="https://theweekjunior.co.uk/"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open.spotify.com/episode/1bZgowvIUxLDErWPoYRbmr?si=n1bG4dWJTHWOjAoJRFqJpg" TargetMode="External"/><Relationship Id="rId2" Type="http://schemas.openxmlformats.org/officeDocument/2006/relationships/hyperlink" Target="https://www.channel4.com/programmes/handmade-britains-best-woodworker/on-demand/73833-007" TargetMode="External"/><Relationship Id="rId1" Type="http://schemas.openxmlformats.org/officeDocument/2006/relationships/slideLayout" Target="../slideLayouts/slideLayout1.xml"/><Relationship Id="rId4" Type="http://schemas.openxmlformats.org/officeDocument/2006/relationships/hyperlink" Target="https://www.dezeen.com/2019/11/15/marinatex-lucy-hughes-james-dyson-award-design/"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thetraveldiariespodcast.com/" TargetMode="External"/><Relationship Id="rId2" Type="http://schemas.openxmlformats.org/officeDocument/2006/relationships/hyperlink" Target="https://www.bbc.co.uk/programmes/b08l2m2x"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funkidslive.com/podcast/the-national-gallery-tour-for-kids/" TargetMode="External"/><Relationship Id="rId2" Type="http://schemas.openxmlformats.org/officeDocument/2006/relationships/hyperlink" Target="https://www.youtube.com/watch?v=sudD3eSzkys" TargetMode="External"/><Relationship Id="rId1" Type="http://schemas.openxmlformats.org/officeDocument/2006/relationships/slideLayout" Target="../slideLayouts/slideLayout2.xml"/><Relationship Id="rId4" Type="http://schemas.openxmlformats.org/officeDocument/2006/relationships/hyperlink" Target="https://www.tate.org.uk/kids/make/paint-draw/draw-pre-raphaelite"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historyonthenet.com/" TargetMode="External"/><Relationship Id="rId2" Type="http://schemas.openxmlformats.org/officeDocument/2006/relationships/hyperlink" Target="https://www.historyhit.com/podcasts/" TargetMode="External"/><Relationship Id="rId1" Type="http://schemas.openxmlformats.org/officeDocument/2006/relationships/slideLayout" Target="../slideLayouts/slideLayout2.xml"/><Relationship Id="rId4" Type="http://schemas.openxmlformats.org/officeDocument/2006/relationships/hyperlink" Target="https://www.nationalarchives.gov.uk/education/resources/cold-war/"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kHdDJAIOnMI" TargetMode="External"/><Relationship Id="rId2" Type="http://schemas.openxmlformats.org/officeDocument/2006/relationships/hyperlink" Target="https://www.factmonster.com/cool-stuff/music/popular-music-glossary"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earthquake.usgs.gov/earthquakes/map/" TargetMode="External"/><Relationship Id="rId2" Type="http://schemas.openxmlformats.org/officeDocument/2006/relationships/hyperlink" Target="https://www.bbc.co.uk/programmes/b006r4wn/episodes/player" TargetMode="External"/><Relationship Id="rId1" Type="http://schemas.openxmlformats.org/officeDocument/2006/relationships/slideLayout" Target="../slideLayouts/slideLayout2.xml"/><Relationship Id="rId4" Type="http://schemas.openxmlformats.org/officeDocument/2006/relationships/hyperlink" Target="https://timeforgeography.co.uk/videos_list/resource-management/"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theregister.com/" TargetMode="External"/><Relationship Id="rId2" Type="http://schemas.openxmlformats.org/officeDocument/2006/relationships/hyperlink" Target="https://www.youtube.com/watch?v=LS3wMC2BpxU"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squareup.com/gb/en/townsquare/how-to-motivate-your-employees" TargetMode="External"/><Relationship Id="rId2" Type="http://schemas.openxmlformats.org/officeDocument/2006/relationships/hyperlink" Target="https://podcasts.apple.com/gb/podcast/ben-francis/id1542599287?i=1000506601942"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054" y="2235200"/>
            <a:ext cx="9144000" cy="2387600"/>
          </a:xfrm>
        </p:spPr>
        <p:txBody>
          <a:bodyPr>
            <a:normAutofit/>
          </a:bodyPr>
          <a:lstStyle/>
          <a:p>
            <a:r>
              <a:rPr lang="en-GB" sz="8000" dirty="0">
                <a:latin typeface="Accord Light SF" pitchFamily="2" charset="0"/>
              </a:rPr>
              <a:t>Year 10 Scholars Programme</a:t>
            </a:r>
          </a:p>
        </p:txBody>
      </p:sp>
      <p:pic>
        <p:nvPicPr>
          <p:cNvPr id="11266" name="Picture 2" descr="Portal:Wiki Scholar - Wikiversity">
            <a:extLst>
              <a:ext uri="{FF2B5EF4-FFF2-40B4-BE49-F238E27FC236}">
                <a16:creationId xmlns:a16="http://schemas.microsoft.com/office/drawing/2014/main" id="{1A011338-4FD3-4E45-906E-8A84B8B34F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9222" y="-81021"/>
            <a:ext cx="3312778" cy="3312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0053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BB1CF-1996-4A75-ABDA-A7A800774586}"/>
              </a:ext>
            </a:extLst>
          </p:cNvPr>
          <p:cNvSpPr>
            <a:spLocks noGrp="1"/>
          </p:cNvSpPr>
          <p:nvPr>
            <p:ph type="title"/>
          </p:nvPr>
        </p:nvSpPr>
        <p:spPr/>
        <p:txBody>
          <a:bodyPr/>
          <a:lstStyle/>
          <a:p>
            <a:r>
              <a:rPr lang="en-GB" dirty="0">
                <a:latin typeface="Accord Light SF" pitchFamily="2" charset="0"/>
              </a:rPr>
              <a:t>Firstly….Welcome and Well Done!</a:t>
            </a:r>
          </a:p>
        </p:txBody>
      </p:sp>
    </p:spTree>
    <p:extLst>
      <p:ext uri="{BB962C8B-B14F-4D97-AF65-F5344CB8AC3E}">
        <p14:creationId xmlns:p14="http://schemas.microsoft.com/office/powerpoint/2010/main" val="39392204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9ED5F-FE74-4708-A497-5DF6129BFC28}"/>
              </a:ext>
            </a:extLst>
          </p:cNvPr>
          <p:cNvSpPr>
            <a:spLocks noGrp="1"/>
          </p:cNvSpPr>
          <p:nvPr>
            <p:ph type="title"/>
          </p:nvPr>
        </p:nvSpPr>
        <p:spPr>
          <a:xfrm>
            <a:off x="422066" y="18255"/>
            <a:ext cx="10515600" cy="1325563"/>
          </a:xfrm>
        </p:spPr>
        <p:txBody>
          <a:bodyPr/>
          <a:lstStyle/>
          <a:p>
            <a:r>
              <a:rPr lang="en-GB" dirty="0">
                <a:latin typeface="AlphabetSoup Tilt BT" panose="04020905020B06060204" pitchFamily="82" charset="0"/>
              </a:rPr>
              <a:t>What you will do:</a:t>
            </a:r>
          </a:p>
        </p:txBody>
      </p:sp>
      <p:sp>
        <p:nvSpPr>
          <p:cNvPr id="3" name="Content Placeholder 2">
            <a:extLst>
              <a:ext uri="{FF2B5EF4-FFF2-40B4-BE49-F238E27FC236}">
                <a16:creationId xmlns:a16="http://schemas.microsoft.com/office/drawing/2014/main" id="{5082082D-EA9D-45F8-889C-8ABBED035E76}"/>
              </a:ext>
            </a:extLst>
          </p:cNvPr>
          <p:cNvSpPr>
            <a:spLocks noGrp="1"/>
          </p:cNvSpPr>
          <p:nvPr>
            <p:ph idx="1"/>
          </p:nvPr>
        </p:nvSpPr>
        <p:spPr>
          <a:xfrm>
            <a:off x="703824" y="1418142"/>
            <a:ext cx="10871960" cy="5771123"/>
          </a:xfrm>
        </p:spPr>
        <p:txBody>
          <a:bodyPr>
            <a:normAutofit/>
          </a:bodyPr>
          <a:lstStyle/>
          <a:p>
            <a:pPr marL="742950" indent="-742950">
              <a:lnSpc>
                <a:spcPct val="110000"/>
              </a:lnSpc>
              <a:buAutoNum type="arabicPeriod"/>
            </a:pPr>
            <a:r>
              <a:rPr lang="en-GB" dirty="0">
                <a:latin typeface="Arial" panose="020B0604020202020204" pitchFamily="34" charset="0"/>
                <a:cs typeface="Arial" panose="020B0604020202020204" pitchFamily="34" charset="0"/>
              </a:rPr>
              <a:t>Meet Miss Weeks every 2 weeks. </a:t>
            </a:r>
          </a:p>
          <a:p>
            <a:pPr marL="742950" indent="-742950">
              <a:lnSpc>
                <a:spcPct val="110000"/>
              </a:lnSpc>
              <a:buAutoNum type="arabicPeriod"/>
            </a:pPr>
            <a:r>
              <a:rPr lang="en-GB" dirty="0">
                <a:latin typeface="Arial" panose="020B0604020202020204" pitchFamily="34" charset="0"/>
                <a:cs typeface="Arial" panose="020B0604020202020204" pitchFamily="34" charset="0"/>
              </a:rPr>
              <a:t>Complete stretch and challenge tasks in your lessons and log them on your OneNote page. </a:t>
            </a:r>
          </a:p>
          <a:p>
            <a:pPr marL="742950" indent="-742950">
              <a:lnSpc>
                <a:spcPct val="110000"/>
              </a:lnSpc>
              <a:buAutoNum type="arabicPeriod"/>
            </a:pPr>
            <a:r>
              <a:rPr lang="en-GB" dirty="0">
                <a:latin typeface="Arial" panose="020B0604020202020204" pitchFamily="34" charset="0"/>
                <a:cs typeface="Arial" panose="020B0604020202020204" pitchFamily="34" charset="0"/>
              </a:rPr>
              <a:t>Have a book on the go constantly!</a:t>
            </a:r>
          </a:p>
          <a:p>
            <a:pPr marL="742950" indent="-742950">
              <a:lnSpc>
                <a:spcPct val="110000"/>
              </a:lnSpc>
              <a:buAutoNum type="arabicPeriod"/>
            </a:pPr>
            <a:r>
              <a:rPr lang="en-GB" dirty="0">
                <a:latin typeface="Arial" panose="020B0604020202020204" pitchFamily="34" charset="0"/>
                <a:cs typeface="Arial" panose="020B0604020202020204" pitchFamily="34" charset="0"/>
              </a:rPr>
              <a:t>Enter competitions.</a:t>
            </a:r>
          </a:p>
          <a:p>
            <a:pPr marL="742950" indent="-742950">
              <a:lnSpc>
                <a:spcPct val="110000"/>
              </a:lnSpc>
              <a:buAutoNum type="arabicPeriod"/>
            </a:pPr>
            <a:r>
              <a:rPr lang="en-GB" dirty="0">
                <a:latin typeface="Arial" panose="020B0604020202020204" pitchFamily="34" charset="0"/>
                <a:cs typeface="Arial" panose="020B0604020202020204" pitchFamily="34" charset="0"/>
              </a:rPr>
              <a:t>Autumn Term 1 – complete activities as normal below and log. If you love one subject in particular subject, ask me for more activities!</a:t>
            </a:r>
          </a:p>
          <a:p>
            <a:pPr marL="742950" indent="-742950">
              <a:lnSpc>
                <a:spcPct val="110000"/>
              </a:lnSpc>
              <a:buAutoNum type="arabicPeriod"/>
            </a:pPr>
            <a:r>
              <a:rPr lang="en-GB" dirty="0">
                <a:latin typeface="Arial" panose="020B0604020202020204" pitchFamily="34" charset="0"/>
                <a:cs typeface="Arial" panose="020B0604020202020204" pitchFamily="34" charset="0"/>
              </a:rPr>
              <a:t>Autumn Term 2 + rest of year – independent project. </a:t>
            </a:r>
          </a:p>
        </p:txBody>
      </p:sp>
    </p:spTree>
    <p:extLst>
      <p:ext uri="{BB962C8B-B14F-4D97-AF65-F5344CB8AC3E}">
        <p14:creationId xmlns:p14="http://schemas.microsoft.com/office/powerpoint/2010/main" val="3295949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7F6C4-DE72-609D-D911-0B73D4DDADD7}"/>
              </a:ext>
            </a:extLst>
          </p:cNvPr>
          <p:cNvSpPr>
            <a:spLocks noGrp="1"/>
          </p:cNvSpPr>
          <p:nvPr>
            <p:ph type="title"/>
          </p:nvPr>
        </p:nvSpPr>
        <p:spPr/>
        <p:txBody>
          <a:bodyPr/>
          <a:lstStyle/>
          <a:p>
            <a:r>
              <a:rPr lang="en-GB" dirty="0"/>
              <a:t>Independent Project Details</a:t>
            </a:r>
          </a:p>
        </p:txBody>
      </p:sp>
      <p:sp>
        <p:nvSpPr>
          <p:cNvPr id="3" name="Content Placeholder 2">
            <a:extLst>
              <a:ext uri="{FF2B5EF4-FFF2-40B4-BE49-F238E27FC236}">
                <a16:creationId xmlns:a16="http://schemas.microsoft.com/office/drawing/2014/main" id="{1A493C82-2673-0DC1-98C9-1E018CBAD7D3}"/>
              </a:ext>
            </a:extLst>
          </p:cNvPr>
          <p:cNvSpPr>
            <a:spLocks noGrp="1"/>
          </p:cNvSpPr>
          <p:nvPr>
            <p:ph idx="1"/>
          </p:nvPr>
        </p:nvSpPr>
        <p:spPr/>
        <p:txBody>
          <a:bodyPr/>
          <a:lstStyle/>
          <a:p>
            <a:pPr marL="0" indent="0">
              <a:buNone/>
            </a:pPr>
            <a:r>
              <a:rPr lang="en-GB" dirty="0"/>
              <a:t>After October half-term, you will be in groups of 2-3 and you will need to write a 2000-word report and create a presentation to be delivered in the Summer Term. </a:t>
            </a:r>
          </a:p>
          <a:p>
            <a:pPr marL="0" indent="0">
              <a:buNone/>
            </a:pPr>
            <a:r>
              <a:rPr lang="en-GB" dirty="0"/>
              <a:t>From the critical thinking skills you have learnt, you need to choose a topic that interests and challenges you. Our bi-weekly meetings will consist of study skills to enhance this project.</a:t>
            </a:r>
          </a:p>
          <a:p>
            <a:pPr marL="0" indent="0">
              <a:buNone/>
            </a:pPr>
            <a:r>
              <a:rPr lang="en-GB" dirty="0"/>
              <a:t>For example, ‘Are we only dreaming?’. This goes into philosophy, reality vs. illusion, debates around AI, academics who have discussed this e.g. Descartes and how you could challenge them. </a:t>
            </a:r>
          </a:p>
        </p:txBody>
      </p:sp>
    </p:spTree>
    <p:extLst>
      <p:ext uri="{BB962C8B-B14F-4D97-AF65-F5344CB8AC3E}">
        <p14:creationId xmlns:p14="http://schemas.microsoft.com/office/powerpoint/2010/main" val="757885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E03F0-2B48-4EDA-AD0A-192E46F7C351}"/>
              </a:ext>
            </a:extLst>
          </p:cNvPr>
          <p:cNvSpPr>
            <a:spLocks noGrp="1"/>
          </p:cNvSpPr>
          <p:nvPr>
            <p:ph type="title"/>
          </p:nvPr>
        </p:nvSpPr>
        <p:spPr/>
        <p:txBody>
          <a:bodyPr/>
          <a:lstStyle/>
          <a:p>
            <a:r>
              <a:rPr lang="en-GB" dirty="0">
                <a:latin typeface="Belfast Heavy SF" panose="020BE200000000000000" pitchFamily="34" charset="0"/>
              </a:rPr>
              <a:t>You need to watch </a:t>
            </a:r>
            <a:r>
              <a:rPr lang="en-GB" b="1" u="sng" dirty="0">
                <a:latin typeface="Belfast Heavy SF" panose="020BE200000000000000" pitchFamily="34" charset="0"/>
              </a:rPr>
              <a:t>one</a:t>
            </a:r>
            <a:r>
              <a:rPr lang="en-GB" dirty="0">
                <a:latin typeface="Belfast Heavy SF" panose="020BE200000000000000" pitchFamily="34" charset="0"/>
              </a:rPr>
              <a:t> Brilliant Club video a half-term:</a:t>
            </a:r>
          </a:p>
        </p:txBody>
      </p:sp>
      <p:sp>
        <p:nvSpPr>
          <p:cNvPr id="3" name="Content Placeholder 2">
            <a:extLst>
              <a:ext uri="{FF2B5EF4-FFF2-40B4-BE49-F238E27FC236}">
                <a16:creationId xmlns:a16="http://schemas.microsoft.com/office/drawing/2014/main" id="{27137CB1-2867-4EEF-964E-457F6785BD47}"/>
              </a:ext>
            </a:extLst>
          </p:cNvPr>
          <p:cNvSpPr>
            <a:spLocks noGrp="1"/>
          </p:cNvSpPr>
          <p:nvPr>
            <p:ph idx="1"/>
          </p:nvPr>
        </p:nvSpPr>
        <p:spPr>
          <a:xfrm>
            <a:off x="1303421" y="3092951"/>
            <a:ext cx="4487779" cy="2200944"/>
          </a:xfrm>
        </p:spPr>
        <p:txBody>
          <a:bodyPr/>
          <a:lstStyle/>
          <a:p>
            <a:r>
              <a:rPr lang="en-GB" dirty="0">
                <a:hlinkClick r:id="rId2"/>
              </a:rPr>
              <a:t>https://www.youtube.com/channel/UClTv15xDz5kkhRcYDRiDD-g/videos</a:t>
            </a:r>
            <a:endParaRPr lang="en-GB" dirty="0"/>
          </a:p>
          <a:p>
            <a:endParaRPr lang="en-GB" dirty="0"/>
          </a:p>
          <a:p>
            <a:endParaRPr lang="en-GB" dirty="0"/>
          </a:p>
        </p:txBody>
      </p:sp>
      <p:pic>
        <p:nvPicPr>
          <p:cNvPr id="12292" name="Picture 4" descr="The Brilliant Club">
            <a:extLst>
              <a:ext uri="{FF2B5EF4-FFF2-40B4-BE49-F238E27FC236}">
                <a16:creationId xmlns:a16="http://schemas.microsoft.com/office/drawing/2014/main" id="{E962D644-18BA-4535-8593-E672CCA63E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6130" y="1782930"/>
            <a:ext cx="4067670" cy="4093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9666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5F3A2-3AAA-4A0F-B631-02B6B7BF189D}"/>
              </a:ext>
            </a:extLst>
          </p:cNvPr>
          <p:cNvSpPr>
            <a:spLocks noGrp="1"/>
          </p:cNvSpPr>
          <p:nvPr>
            <p:ph type="title"/>
          </p:nvPr>
        </p:nvSpPr>
        <p:spPr/>
        <p:txBody>
          <a:bodyPr>
            <a:normAutofit/>
          </a:bodyPr>
          <a:lstStyle/>
          <a:p>
            <a:r>
              <a:rPr lang="en-GB" sz="6000" dirty="0">
                <a:latin typeface="Belfast Heavy SF" panose="020BE200000000000000" pitchFamily="34" charset="0"/>
              </a:rPr>
              <a:t>English</a:t>
            </a:r>
          </a:p>
        </p:txBody>
      </p:sp>
      <p:graphicFrame>
        <p:nvGraphicFramePr>
          <p:cNvPr id="4" name="Table 3">
            <a:extLst>
              <a:ext uri="{FF2B5EF4-FFF2-40B4-BE49-F238E27FC236}">
                <a16:creationId xmlns:a16="http://schemas.microsoft.com/office/drawing/2014/main" id="{9EE19419-AF8C-4D94-B4D6-FD8F7906BCEE}"/>
              </a:ext>
            </a:extLst>
          </p:cNvPr>
          <p:cNvGraphicFramePr>
            <a:graphicFrameLocks noGrp="1"/>
          </p:cNvGraphicFramePr>
          <p:nvPr/>
        </p:nvGraphicFramePr>
        <p:xfrm>
          <a:off x="838200" y="1690688"/>
          <a:ext cx="10193321" cy="3858367"/>
        </p:xfrm>
        <a:graphic>
          <a:graphicData uri="http://schemas.openxmlformats.org/drawingml/2006/table">
            <a:tbl>
              <a:tblPr>
                <a:tableStyleId>{22838BEF-8BB2-4498-84A7-C5851F593DF1}</a:tableStyleId>
              </a:tblPr>
              <a:tblGrid>
                <a:gridCol w="1148254">
                  <a:extLst>
                    <a:ext uri="{9D8B030D-6E8A-4147-A177-3AD203B41FA5}">
                      <a16:colId xmlns:a16="http://schemas.microsoft.com/office/drawing/2014/main" val="4089061138"/>
                    </a:ext>
                  </a:extLst>
                </a:gridCol>
                <a:gridCol w="1692248">
                  <a:extLst>
                    <a:ext uri="{9D8B030D-6E8A-4147-A177-3AD203B41FA5}">
                      <a16:colId xmlns:a16="http://schemas.microsoft.com/office/drawing/2014/main" val="4264748305"/>
                    </a:ext>
                  </a:extLst>
                </a:gridCol>
                <a:gridCol w="1414191">
                  <a:extLst>
                    <a:ext uri="{9D8B030D-6E8A-4147-A177-3AD203B41FA5}">
                      <a16:colId xmlns:a16="http://schemas.microsoft.com/office/drawing/2014/main" val="1646465045"/>
                    </a:ext>
                  </a:extLst>
                </a:gridCol>
                <a:gridCol w="1486579">
                  <a:extLst>
                    <a:ext uri="{9D8B030D-6E8A-4147-A177-3AD203B41FA5}">
                      <a16:colId xmlns:a16="http://schemas.microsoft.com/office/drawing/2014/main" val="3390587121"/>
                    </a:ext>
                  </a:extLst>
                </a:gridCol>
                <a:gridCol w="1527589">
                  <a:extLst>
                    <a:ext uri="{9D8B030D-6E8A-4147-A177-3AD203B41FA5}">
                      <a16:colId xmlns:a16="http://schemas.microsoft.com/office/drawing/2014/main" val="1684350238"/>
                    </a:ext>
                  </a:extLst>
                </a:gridCol>
                <a:gridCol w="1222583">
                  <a:extLst>
                    <a:ext uri="{9D8B030D-6E8A-4147-A177-3AD203B41FA5}">
                      <a16:colId xmlns:a16="http://schemas.microsoft.com/office/drawing/2014/main" val="1308294425"/>
                    </a:ext>
                  </a:extLst>
                </a:gridCol>
                <a:gridCol w="1701877">
                  <a:extLst>
                    <a:ext uri="{9D8B030D-6E8A-4147-A177-3AD203B41FA5}">
                      <a16:colId xmlns:a16="http://schemas.microsoft.com/office/drawing/2014/main" val="2361945006"/>
                    </a:ext>
                  </a:extLst>
                </a:gridCol>
              </a:tblGrid>
              <a:tr h="800842">
                <a:tc>
                  <a:txBody>
                    <a:bodyPr/>
                    <a:lstStyle/>
                    <a:p>
                      <a:pPr algn="l" fontAlgn="ctr"/>
                      <a:endParaRPr lang="en-GB" sz="900" b="1" i="0" u="none" strike="noStrike" dirty="0">
                        <a:solidFill>
                          <a:srgbClr val="000000"/>
                        </a:solidFill>
                        <a:effectLst/>
                        <a:latin typeface="Calibri" panose="020F0502020204030204" pitchFamily="34"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Watch</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Listen</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Read</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Create</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Write</a:t>
                      </a:r>
                      <a:endParaRPr lang="en-GB" sz="3200" b="1" i="0" u="none" strike="noStrike" dirty="0">
                        <a:solidFill>
                          <a:srgbClr val="000000"/>
                        </a:solidFill>
                        <a:effectLst/>
                        <a:latin typeface="Modern Love" panose="04090805081005020601" pitchFamily="82" charset="0"/>
                      </a:endParaRPr>
                    </a:p>
                  </a:txBody>
                  <a:tcPr marL="7934" marR="7934" marT="7934" marB="0" anchor="ctr"/>
                </a:tc>
                <a:tc>
                  <a:txBody>
                    <a:bodyPr/>
                    <a:lstStyle/>
                    <a:p>
                      <a:pPr algn="ctr" fontAlgn="ctr"/>
                      <a:r>
                        <a:rPr lang="en-GB" sz="3200" u="none" strike="noStrike" dirty="0">
                          <a:effectLst/>
                          <a:latin typeface="Modern Love" panose="04090805081005020601" pitchFamily="82" charset="0"/>
                        </a:rPr>
                        <a:t>Do</a:t>
                      </a:r>
                      <a:endParaRPr lang="en-GB" sz="3200" b="1" i="0" u="none" strike="noStrike" dirty="0">
                        <a:solidFill>
                          <a:srgbClr val="000000"/>
                        </a:solidFill>
                        <a:effectLst/>
                        <a:latin typeface="Modern Love" panose="04090805081005020601" pitchFamily="82" charset="0"/>
                      </a:endParaRPr>
                    </a:p>
                  </a:txBody>
                  <a:tcPr marL="7934" marR="7934" marT="7934" marB="0" anchor="ctr"/>
                </a:tc>
                <a:extLst>
                  <a:ext uri="{0D108BD9-81ED-4DB2-BD59-A6C34878D82A}">
                    <a16:rowId xmlns:a16="http://schemas.microsoft.com/office/drawing/2014/main" val="1738240422"/>
                  </a:ext>
                </a:extLst>
              </a:tr>
              <a:tr h="2990014">
                <a:tc>
                  <a:txBody>
                    <a:bodyPr/>
                    <a:lstStyle/>
                    <a:p>
                      <a:pPr algn="l" fontAlgn="ctr"/>
                      <a:r>
                        <a:rPr lang="en-GB" sz="1600" u="none" strike="noStrike" dirty="0">
                          <a:effectLst/>
                          <a:latin typeface="Accord Light SF" pitchFamily="2" charset="0"/>
                        </a:rPr>
                        <a:t>English</a:t>
                      </a:r>
                      <a:endParaRPr lang="en-GB" sz="1600" b="0" i="0" u="none" strike="noStrike" dirty="0">
                        <a:solidFill>
                          <a:srgbClr val="000000"/>
                        </a:solidFill>
                        <a:effectLst/>
                        <a:latin typeface="Accord Light SF" pitchFamily="2" charset="0"/>
                      </a:endParaRPr>
                    </a:p>
                  </a:txBody>
                  <a:tcPr marL="7934" marR="7934" marT="7934" marB="0" anchor="ctr"/>
                </a:tc>
                <a:tc>
                  <a:txBody>
                    <a:bodyPr/>
                    <a:lstStyle/>
                    <a:p>
                      <a:pPr algn="ctr" fontAlgn="ctr"/>
                      <a:r>
                        <a:rPr lang="en-GB" sz="2000" b="0" i="0" u="sng" strike="noStrike" dirty="0">
                          <a:solidFill>
                            <a:srgbClr val="0563C1"/>
                          </a:solidFill>
                          <a:effectLst/>
                          <a:latin typeface="Accord Light SF" pitchFamily="2" charset="0"/>
                        </a:rPr>
                        <a:t>Watch a MASSOLIT lecture series on one of your Literature set texts.</a:t>
                      </a: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2000" b="0" i="0" u="sng" strike="noStrike" dirty="0">
                          <a:solidFill>
                            <a:srgbClr val="0563C1"/>
                          </a:solidFill>
                          <a:effectLst/>
                          <a:latin typeface="Accord Light SF" pitchFamily="2" charset="0"/>
                        </a:rPr>
                        <a:t>Listen to two BBC Radio 4 'In Our Time' podcasts – on your Literature set texts.</a:t>
                      </a:r>
                    </a:p>
                  </a:txBody>
                  <a:tcPr marL="9525" marR="9525" marT="9525" marB="0" anchor="ctr"/>
                </a:tc>
                <a:tc>
                  <a:txBody>
                    <a:bodyPr/>
                    <a:lstStyle/>
                    <a:p>
                      <a:pPr algn="ctr" fontAlgn="ctr"/>
                      <a:r>
                        <a:rPr lang="en-GB" sz="2000" b="0" i="0" u="sng" strike="noStrike" dirty="0">
                          <a:solidFill>
                            <a:srgbClr val="0563C1"/>
                          </a:solidFill>
                          <a:effectLst/>
                          <a:latin typeface="Accord Light SF" pitchFamily="2" charset="0"/>
                        </a:rPr>
                        <a:t>Read a classic twentieth-century novel from the English KS4 reading list on the website.</a:t>
                      </a:r>
                    </a:p>
                  </a:txBody>
                  <a:tcPr marL="9525" marR="9525" marT="9525" marB="0" anchor="ctr"/>
                </a:tc>
                <a:tc>
                  <a:txBody>
                    <a:bodyPr/>
                    <a:lstStyle/>
                    <a:p>
                      <a:pPr algn="ctr" fontAlgn="b"/>
                      <a:r>
                        <a:rPr lang="en-GB" sz="2000" b="0" i="0" u="sng" strike="noStrike" dirty="0">
                          <a:solidFill>
                            <a:schemeClr val="accent4">
                              <a:lumMod val="75000"/>
                            </a:schemeClr>
                          </a:solidFill>
                          <a:effectLst/>
                          <a:latin typeface="Accord Light SF" pitchFamily="2" charset="0"/>
                        </a:rPr>
                        <a:t>START WRITING! Start writing your own short stories – your own flash fiction (200-500 words).</a:t>
                      </a:r>
                    </a:p>
                  </a:txBody>
                  <a:tcPr marL="9525" marR="9525" marT="9525" marB="0" anchor="ctr"/>
                </a:tc>
                <a:tc>
                  <a:txBody>
                    <a:bodyPr/>
                    <a:lstStyle/>
                    <a:p>
                      <a:pPr algn="ctr" fontAlgn="ctr"/>
                      <a:r>
                        <a:rPr lang="en-GB" sz="1600" b="0" i="0" u="sng" strike="noStrike" dirty="0">
                          <a:solidFill>
                            <a:schemeClr val="accent4">
                              <a:lumMod val="75000"/>
                            </a:schemeClr>
                          </a:solidFill>
                          <a:effectLst/>
                          <a:latin typeface="Accord Light SF" pitchFamily="2" charset="0"/>
                          <a:hlinkClick r:id="rId2">
                            <a:extLst>
                              <a:ext uri="{A12FA001-AC4F-418D-AE19-62706E023703}">
                                <ahyp:hlinkClr xmlns:ahyp="http://schemas.microsoft.com/office/drawing/2018/hyperlinkcolor" val="tx"/>
                              </a:ext>
                            </a:extLst>
                          </a:hlinkClick>
                        </a:rPr>
                        <a:t>Enter writing competitions!</a:t>
                      </a:r>
                      <a:endParaRPr lang="en-GB" sz="1600" b="0" i="0" u="sng" strike="noStrike" dirty="0">
                        <a:solidFill>
                          <a:schemeClr val="accent4">
                            <a:lumMod val="75000"/>
                          </a:schemeClr>
                        </a:solidFill>
                        <a:effectLst/>
                        <a:latin typeface="Accord Light SF" pitchFamily="2" charset="0"/>
                      </a:endParaRPr>
                    </a:p>
                  </a:txBody>
                  <a:tcPr marL="9525" marR="9525" marT="9525" marB="0" anchor="ctr"/>
                </a:tc>
                <a:tc>
                  <a:txBody>
                    <a:bodyPr/>
                    <a:lstStyle/>
                    <a:p>
                      <a:pPr algn="ctr" fontAlgn="ctr"/>
                      <a:r>
                        <a:rPr lang="en-GB" sz="2000" b="0" i="0" u="sng" strike="noStrike" dirty="0">
                          <a:solidFill>
                            <a:srgbClr val="0563C1"/>
                          </a:solidFill>
                          <a:effectLst/>
                          <a:latin typeface="Accord Light SF" pitchFamily="2" charset="0"/>
                        </a:rPr>
                        <a:t>Get involved in debating!</a:t>
                      </a:r>
                    </a:p>
                  </a:txBody>
                  <a:tcPr marL="9525" marR="9525" marT="9525" marB="0" anchor="ctr"/>
                </a:tc>
                <a:extLst>
                  <a:ext uri="{0D108BD9-81ED-4DB2-BD59-A6C34878D82A}">
                    <a16:rowId xmlns:a16="http://schemas.microsoft.com/office/drawing/2014/main" val="2656509666"/>
                  </a:ext>
                </a:extLst>
              </a:tr>
            </a:tbl>
          </a:graphicData>
        </a:graphic>
      </p:graphicFrame>
    </p:spTree>
    <p:extLst>
      <p:ext uri="{BB962C8B-B14F-4D97-AF65-F5344CB8AC3E}">
        <p14:creationId xmlns:p14="http://schemas.microsoft.com/office/powerpoint/2010/main" val="1286870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normAutofit/>
          </a:bodyPr>
          <a:lstStyle/>
          <a:p>
            <a:r>
              <a:rPr lang="en-GB" sz="6600" dirty="0">
                <a:latin typeface="Belfast Heavy SF" panose="020BE200000000000000" pitchFamily="34" charset="0"/>
              </a:rPr>
              <a:t>Maths</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4265129343"/>
              </p:ext>
            </p:extLst>
          </p:nvPr>
        </p:nvGraphicFramePr>
        <p:xfrm>
          <a:off x="687897" y="1690688"/>
          <a:ext cx="11135135" cy="3428986"/>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390778">
                  <a:extLst>
                    <a:ext uri="{9D8B030D-6E8A-4147-A177-3AD203B41FA5}">
                      <a16:colId xmlns:a16="http://schemas.microsoft.com/office/drawing/2014/main" val="1109291525"/>
                    </a:ext>
                  </a:extLst>
                </a:gridCol>
                <a:gridCol w="1839187">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924893">
                  <a:extLst>
                    <a:ext uri="{9D8B030D-6E8A-4147-A177-3AD203B41FA5}">
                      <a16:colId xmlns:a16="http://schemas.microsoft.com/office/drawing/2014/main" val="597024986"/>
                    </a:ext>
                  </a:extLst>
                </a:gridCol>
                <a:gridCol w="1652337">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1800" u="none" strike="noStrike" dirty="0">
                          <a:effectLst/>
                          <a:latin typeface="Accord Light SF" pitchFamily="2" charset="0"/>
                        </a:rPr>
                        <a:t>Maths</a:t>
                      </a:r>
                      <a:endParaRPr lang="en-GB" sz="1800" b="0" i="0" u="none" strike="noStrike" dirty="0">
                        <a:solidFill>
                          <a:srgbClr val="000000"/>
                        </a:solidFill>
                        <a:effectLst/>
                        <a:latin typeface="Accord Light SF" pitchFamily="2" charset="0"/>
                      </a:endParaRPr>
                    </a:p>
                  </a:txBody>
                  <a:tcPr marL="7650" marR="7650" marT="7650" marB="0" anchor="ctr"/>
                </a:tc>
                <a:tc>
                  <a:txBody>
                    <a:bodyPr/>
                    <a:lstStyle/>
                    <a:p>
                      <a:pPr algn="ctr" fontAlgn="ctr"/>
                      <a:r>
                        <a:rPr lang="en-GB" sz="2000" b="0" i="0" u="sng" strike="noStrike">
                          <a:solidFill>
                            <a:srgbClr val="0563C1"/>
                          </a:solidFill>
                          <a:effectLst/>
                          <a:latin typeface="Accord Light SF" pitchFamily="2" charset="0"/>
                          <a:hlinkClick r:id="rId2"/>
                        </a:rPr>
                        <a:t>Watch the Curious incident of never-ending numbers!</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3"/>
                        </a:rPr>
                        <a:t>Choose two podcasts to listen to from this site</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2000" b="0" i="0" u="sng" strike="noStrike">
                          <a:solidFill>
                            <a:srgbClr val="0563C1"/>
                          </a:solidFill>
                          <a:effectLst/>
                          <a:latin typeface="Accord Light SF" pitchFamily="2" charset="0"/>
                          <a:hlinkClick r:id="rId4"/>
                        </a:rPr>
                        <a:t>Read this article and decide who the greatest mathematician on the list is. Write your reasons down.</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5"/>
                        </a:rPr>
                        <a:t>Complete this Maths Masterclass and create a poster showing what you have learnt.</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6"/>
                        </a:rPr>
                        <a:t>Have a go at these intermediate Maths paper challenges.</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sng" strike="noStrike" dirty="0">
                          <a:solidFill>
                            <a:srgbClr val="0563C1"/>
                          </a:solidFill>
                          <a:effectLst/>
                          <a:latin typeface="Accord Light SF" pitchFamily="2" charset="0"/>
                          <a:hlinkClick r:id="rId7"/>
                        </a:rPr>
                        <a:t>Read through </a:t>
                      </a:r>
                      <a:r>
                        <a:rPr lang="en-GB" sz="2000" b="0" i="0" u="sng" strike="noStrike" dirty="0" err="1">
                          <a:solidFill>
                            <a:srgbClr val="0563C1"/>
                          </a:solidFill>
                          <a:effectLst/>
                          <a:latin typeface="Accord Light SF" pitchFamily="2" charset="0"/>
                          <a:hlinkClick r:id="rId7"/>
                        </a:rPr>
                        <a:t>Nrich</a:t>
                      </a:r>
                      <a:r>
                        <a:rPr lang="en-GB" sz="2000" b="0" i="0" u="sng" strike="noStrike" dirty="0">
                          <a:solidFill>
                            <a:srgbClr val="0563C1"/>
                          </a:solidFill>
                          <a:effectLst/>
                          <a:latin typeface="Accord Light SF" pitchFamily="2" charset="0"/>
                          <a:hlinkClick r:id="rId7"/>
                        </a:rPr>
                        <a:t> site and choose at least five challenges to complete.</a:t>
                      </a:r>
                      <a:endParaRPr lang="en-GB" sz="2000" b="0" i="0" u="sng" strike="noStrike" dirty="0">
                        <a:solidFill>
                          <a:srgbClr val="0563C1"/>
                        </a:solidFill>
                        <a:effectLst/>
                        <a:latin typeface="Accord Light SF" pitchFamily="2"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234903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normAutofit/>
          </a:bodyPr>
          <a:lstStyle/>
          <a:p>
            <a:r>
              <a:rPr lang="en-GB" sz="6000" dirty="0">
                <a:latin typeface="Belfast Heavy SF" panose="020BE200000000000000" pitchFamily="34" charset="0"/>
              </a:rPr>
              <a:t>Science</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982916833"/>
              </p:ext>
            </p:extLst>
          </p:nvPr>
        </p:nvGraphicFramePr>
        <p:xfrm>
          <a:off x="687897" y="1690688"/>
          <a:ext cx="11103050" cy="404837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732387">
                  <a:extLst>
                    <a:ext uri="{9D8B030D-6E8A-4147-A177-3AD203B41FA5}">
                      <a16:colId xmlns:a16="http://schemas.microsoft.com/office/drawing/2014/main" val="597024986"/>
                    </a:ext>
                  </a:extLst>
                </a:gridCol>
                <a:gridCol w="1812758">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a:solidFill>
                            <a:srgbClr val="000000"/>
                          </a:solidFill>
                          <a:effectLst/>
                          <a:latin typeface="Accord Light SF" pitchFamily="2" charset="0"/>
                        </a:rPr>
                        <a:t>Science</a:t>
                      </a: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2"/>
                        </a:rPr>
                        <a:t>Watch 3 videos from the Royal Society. Make notes on what you learn.</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3"/>
                        </a:rPr>
                        <a:t>Listen to two Oxford Sparks podcasts of your choice.</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none" strike="noStrike">
                          <a:solidFill>
                            <a:srgbClr val="000000"/>
                          </a:solidFill>
                          <a:effectLst/>
                          <a:latin typeface="Accord Light SF" pitchFamily="2" charset="0"/>
                        </a:rPr>
                        <a:t>Read 'Sapiens’ by Yuval Noah Harari</a:t>
                      </a: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4"/>
                        </a:rPr>
                        <a:t>Read two articles from the Young Scientist magazine. Click 'I'm feeling lucky' for a random article! Create a poster of your findings.</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2000" b="0" i="0" u="none" strike="noStrike">
                          <a:solidFill>
                            <a:srgbClr val="000000"/>
                          </a:solidFill>
                          <a:effectLst/>
                          <a:latin typeface="Accord Light SF" pitchFamily="2" charset="0"/>
                        </a:rPr>
                        <a:t>Were humans happier as hunter gatherers? Find out the issues with our modern sedentary lifestyle. Write a few paragraphs on your discovery.</a:t>
                      </a:r>
                    </a:p>
                  </a:txBody>
                  <a:tcPr marL="9525" marR="9525" marT="9525" marB="0" anchor="ctr"/>
                </a:tc>
                <a:tc>
                  <a:txBody>
                    <a:bodyPr/>
                    <a:lstStyle/>
                    <a:p>
                      <a:pPr algn="ctr" fontAlgn="ctr"/>
                      <a:r>
                        <a:rPr lang="en-GB" sz="2000" b="0" i="0" u="none" strike="noStrike" dirty="0">
                          <a:solidFill>
                            <a:srgbClr val="000000"/>
                          </a:solidFill>
                          <a:effectLst/>
                          <a:latin typeface="Accord Light SF" pitchFamily="2" charset="0"/>
                        </a:rPr>
                        <a:t>Visit the Science Museum and reflect on what you learnt there. OR enter a competition - CREST, </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1056564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lstStyle/>
          <a:p>
            <a:r>
              <a:rPr lang="en-GB" dirty="0"/>
              <a:t>German</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854425043"/>
              </p:ext>
            </p:extLst>
          </p:nvPr>
        </p:nvGraphicFramePr>
        <p:xfrm>
          <a:off x="838200" y="1825625"/>
          <a:ext cx="10598656" cy="3428986"/>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271199">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1600" b="0" i="0" u="none" strike="noStrike" dirty="0">
                          <a:solidFill>
                            <a:srgbClr val="000000"/>
                          </a:solidFill>
                          <a:effectLst/>
                          <a:latin typeface="Accord Light SF" pitchFamily="2" charset="0"/>
                        </a:rPr>
                        <a:t>German</a:t>
                      </a:r>
                    </a:p>
                  </a:txBody>
                  <a:tcPr marL="9525" marR="9525" marT="9525" marB="0" anchor="ctr"/>
                </a:tc>
                <a:tc>
                  <a:txBody>
                    <a:bodyPr/>
                    <a:lstStyle/>
                    <a:p>
                      <a:pPr algn="ctr" fontAlgn="b"/>
                      <a:r>
                        <a:rPr lang="en-GB" sz="1800" b="0" i="0" u="none" strike="noStrike">
                          <a:solidFill>
                            <a:srgbClr val="000000"/>
                          </a:solidFill>
                          <a:effectLst/>
                          <a:latin typeface="Accord Light SF" pitchFamily="2" charset="0"/>
                        </a:rPr>
                        <a:t>Watch a selection of Germanspeaking films and review them (this could be in English)</a:t>
                      </a:r>
                    </a:p>
                  </a:txBody>
                  <a:tcPr marL="9525" marR="9525" marT="9525" marB="0" anchor="ctr"/>
                </a:tc>
                <a:tc>
                  <a:txBody>
                    <a:bodyPr/>
                    <a:lstStyle/>
                    <a:p>
                      <a:pPr algn="ctr" fontAlgn="b"/>
                      <a:r>
                        <a:rPr lang="en-GB" sz="1800" b="0" i="0" u="sng" strike="noStrike">
                          <a:solidFill>
                            <a:srgbClr val="0563C1"/>
                          </a:solidFill>
                          <a:effectLst/>
                          <a:latin typeface="Accord Light SF" pitchFamily="2" charset="0"/>
                          <a:hlinkClick r:id="rId2"/>
                        </a:rPr>
                        <a:t>Listen to the News in Germany. You can read and listen to stories in English too:</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3"/>
                        </a:rPr>
                        <a:t>Read about Fairytales and Fear! Create notes on what you have learnt.</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none" strike="noStrike">
                          <a:solidFill>
                            <a:srgbClr val="000000"/>
                          </a:solidFill>
                          <a:effectLst/>
                          <a:latin typeface="Accord Light SF" pitchFamily="2" charset="0"/>
                        </a:rPr>
                        <a:t>Go and visit a German Christmas market. Create a poster advertising it! </a:t>
                      </a:r>
                    </a:p>
                  </a:txBody>
                  <a:tcPr marL="9525" marR="9525" marT="9525" marB="0" anchor="ctr"/>
                </a:tc>
                <a:tc>
                  <a:txBody>
                    <a:bodyPr/>
                    <a:lstStyle/>
                    <a:p>
                      <a:pPr algn="ctr" fontAlgn="b"/>
                      <a:r>
                        <a:rPr lang="en-GB" sz="1800" b="0" i="0" u="sng" strike="noStrike">
                          <a:solidFill>
                            <a:srgbClr val="0563C1"/>
                          </a:solidFill>
                          <a:effectLst/>
                          <a:latin typeface="Accord Light SF" pitchFamily="2" charset="0"/>
                          <a:hlinkClick r:id="rId4"/>
                        </a:rPr>
                        <a:t>Complete intermediate texts, with self-marking comprehension activities:</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800" b="0" i="0" u="none" strike="noStrike" dirty="0">
                          <a:solidFill>
                            <a:srgbClr val="000000"/>
                          </a:solidFill>
                          <a:effectLst/>
                          <a:latin typeface="Accord Light SF" pitchFamily="2" charset="0"/>
                        </a:rPr>
                        <a:t>Change the language in your phone to German!</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40448438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p:txBody>
          <a:bodyPr>
            <a:normAutofit/>
          </a:bodyPr>
          <a:lstStyle/>
          <a:p>
            <a:r>
              <a:rPr lang="en-GB" sz="6600" dirty="0">
                <a:latin typeface="Belfast Heavy SF" panose="020BE200000000000000" pitchFamily="34" charset="0"/>
              </a:rPr>
              <a:t>Spanish</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4077626537"/>
              </p:ext>
            </p:extLst>
          </p:nvPr>
        </p:nvGraphicFramePr>
        <p:xfrm>
          <a:off x="687897" y="1690688"/>
          <a:ext cx="10598656" cy="367477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271199">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a:solidFill>
                            <a:srgbClr val="000000"/>
                          </a:solidFill>
                          <a:effectLst/>
                          <a:latin typeface="Accord Light SF" pitchFamily="2" charset="0"/>
                        </a:rPr>
                        <a:t>Spanish</a:t>
                      </a:r>
                    </a:p>
                  </a:txBody>
                  <a:tcPr marL="9525" marR="9525" marT="9525" marB="0" anchor="ctr"/>
                </a:tc>
                <a:tc>
                  <a:txBody>
                    <a:bodyPr/>
                    <a:lstStyle/>
                    <a:p>
                      <a:pPr algn="ctr" fontAlgn="b"/>
                      <a:r>
                        <a:rPr lang="en-GB" sz="1400" b="0" i="0" u="none" strike="noStrike" dirty="0">
                          <a:solidFill>
                            <a:srgbClr val="000000"/>
                          </a:solidFill>
                          <a:effectLst/>
                          <a:latin typeface="Accord Light SF" pitchFamily="2" charset="0"/>
                        </a:rPr>
                        <a:t>Watch your favourite film but turn the subtitles on to Spanish. Or better still, watch an authentic Spanish film or TV series on Netflix.</a:t>
                      </a:r>
                    </a:p>
                  </a:txBody>
                  <a:tcPr marL="9525" marR="9525" marT="9525" marB="0" anchor="ctr"/>
                </a:tc>
                <a:tc>
                  <a:txBody>
                    <a:bodyPr/>
                    <a:lstStyle/>
                    <a:p>
                      <a:pPr algn="ctr" fontAlgn="ctr"/>
                      <a:r>
                        <a:rPr lang="en-GB" sz="1400" b="0" i="0" u="sng" strike="noStrike" dirty="0">
                          <a:solidFill>
                            <a:srgbClr val="0563C1"/>
                          </a:solidFill>
                          <a:effectLst/>
                          <a:latin typeface="Accord Light SF" pitchFamily="2" charset="0"/>
                          <a:hlinkClick r:id="rId2"/>
                        </a:rPr>
                        <a:t>Listen to three news podcasts and write down what you have learnt</a:t>
                      </a:r>
                      <a:endParaRPr lang="en-GB" sz="1400" b="0" i="0" u="sng" strike="noStrike" dirty="0">
                        <a:solidFill>
                          <a:srgbClr val="0563C1"/>
                        </a:solidFill>
                        <a:effectLst/>
                        <a:latin typeface="Accord Light SF" pitchFamily="2" charset="0"/>
                      </a:endParaRPr>
                    </a:p>
                  </a:txBody>
                  <a:tcPr marL="9525" marR="9525" marT="9525" marB="0" anchor="ctr"/>
                </a:tc>
                <a:tc>
                  <a:txBody>
                    <a:bodyPr/>
                    <a:lstStyle/>
                    <a:p>
                      <a:pPr algn="ctr" fontAlgn="ctr"/>
                      <a:r>
                        <a:rPr lang="en-GB" sz="1400" b="0" i="0" u="sng" strike="noStrike" dirty="0">
                          <a:solidFill>
                            <a:srgbClr val="0563C1"/>
                          </a:solidFill>
                          <a:effectLst/>
                          <a:latin typeface="Accord Light SF" pitchFamily="2" charset="0"/>
                          <a:hlinkClick r:id="rId3"/>
                        </a:rPr>
                        <a:t>Read this news article about female gamers and create your own translation </a:t>
                      </a:r>
                      <a:endParaRPr lang="en-GB" sz="1400" b="0" i="0" u="sng" strike="noStrike" dirty="0">
                        <a:solidFill>
                          <a:srgbClr val="0563C1"/>
                        </a:solidFill>
                        <a:effectLst/>
                        <a:latin typeface="Accord Light SF" pitchFamily="2" charset="0"/>
                      </a:endParaRPr>
                    </a:p>
                  </a:txBody>
                  <a:tcPr marL="9525" marR="9525" marT="9525" marB="0" anchor="ctr"/>
                </a:tc>
                <a:tc>
                  <a:txBody>
                    <a:bodyPr/>
                    <a:lstStyle/>
                    <a:p>
                      <a:pPr algn="ctr" fontAlgn="b"/>
                      <a:r>
                        <a:rPr lang="en-GB" sz="1400" b="0" i="0" u="none" strike="noStrike" dirty="0">
                          <a:solidFill>
                            <a:srgbClr val="000000"/>
                          </a:solidFill>
                          <a:effectLst/>
                          <a:latin typeface="Accord Light SF" pitchFamily="2" charset="0"/>
                        </a:rPr>
                        <a:t>Find someone who speaks Spanish and create an interview with them. Find out about their free time and what they like doing and why, and about their family. What subject did they like best in school? Was it Spanish?</a:t>
                      </a:r>
                    </a:p>
                  </a:txBody>
                  <a:tcPr marL="9525" marR="9525" marT="9525" marB="0" anchor="ctr"/>
                </a:tc>
                <a:tc>
                  <a:txBody>
                    <a:bodyPr/>
                    <a:lstStyle/>
                    <a:p>
                      <a:pPr algn="ctr" fontAlgn="ctr"/>
                      <a:r>
                        <a:rPr lang="en-GB" sz="1400" b="0" i="0" u="sng" strike="noStrike" dirty="0">
                          <a:solidFill>
                            <a:srgbClr val="0563C1"/>
                          </a:solidFill>
                          <a:effectLst/>
                          <a:latin typeface="Accord Light SF" pitchFamily="2" charset="0"/>
                          <a:hlinkClick r:id="rId4"/>
                        </a:rPr>
                        <a:t>Read through this grammar page. Write down a side of A4 of helpful grammar tips.</a:t>
                      </a:r>
                      <a:endParaRPr lang="en-GB" sz="1400" b="0" i="0" u="sng" strike="noStrike" dirty="0">
                        <a:solidFill>
                          <a:srgbClr val="0563C1"/>
                        </a:solidFill>
                        <a:effectLst/>
                        <a:latin typeface="Accord Light SF" pitchFamily="2" charset="0"/>
                      </a:endParaRPr>
                    </a:p>
                  </a:txBody>
                  <a:tcPr marL="9525" marR="9525" marT="9525" marB="0" anchor="ctr"/>
                </a:tc>
                <a:tc>
                  <a:txBody>
                    <a:bodyPr/>
                    <a:lstStyle/>
                    <a:p>
                      <a:pPr algn="ctr" fontAlgn="ctr"/>
                      <a:r>
                        <a:rPr lang="en-GB" sz="1400" b="0" i="0" u="sng" strike="noStrike" dirty="0">
                          <a:solidFill>
                            <a:srgbClr val="0563C1"/>
                          </a:solidFill>
                          <a:effectLst/>
                          <a:latin typeface="Accord Light SF" pitchFamily="2" charset="0"/>
                        </a:rPr>
                        <a:t>Create a poster to demonstrate the differences between the use of ser and </a:t>
                      </a:r>
                      <a:r>
                        <a:rPr lang="en-GB" sz="1400" b="0" i="0" u="sng" strike="noStrike" dirty="0" err="1">
                          <a:solidFill>
                            <a:srgbClr val="0563C1"/>
                          </a:solidFill>
                          <a:effectLst/>
                          <a:latin typeface="Accord Light SF" pitchFamily="2" charset="0"/>
                        </a:rPr>
                        <a:t>estar</a:t>
                      </a:r>
                      <a:r>
                        <a:rPr lang="en-GB" sz="1400" b="0" i="0" u="sng" strike="noStrike" dirty="0">
                          <a:solidFill>
                            <a:srgbClr val="0563C1"/>
                          </a:solidFill>
                          <a:effectLst/>
                          <a:latin typeface="Accord Light SF" pitchFamily="2" charset="0"/>
                        </a:rPr>
                        <a:t>  'doctor place'</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976456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469232" y="0"/>
            <a:ext cx="10515600" cy="1325563"/>
          </a:xfrm>
        </p:spPr>
        <p:txBody>
          <a:bodyPr>
            <a:normAutofit/>
          </a:bodyPr>
          <a:lstStyle/>
          <a:p>
            <a:r>
              <a:rPr lang="en-GB" sz="6000" dirty="0">
                <a:latin typeface="Belfast Heavy SF" panose="020BE200000000000000" pitchFamily="34" charset="0"/>
              </a:rPr>
              <a:t>French</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860370558"/>
              </p:ext>
            </p:extLst>
          </p:nvPr>
        </p:nvGraphicFramePr>
        <p:xfrm>
          <a:off x="687897" y="1690688"/>
          <a:ext cx="10598656" cy="3428986"/>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271199">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rtl="0" fontAlgn="base"/>
                      <a:r>
                        <a:rPr lang="en-GB" sz="1100">
                          <a:solidFill>
                            <a:srgbClr val="000000"/>
                          </a:solidFill>
                          <a:effectLst/>
                          <a:latin typeface="Accord Light SF" pitchFamily="2" charset="0"/>
                        </a:rPr>
                        <a:t>Les Choristes  - a film about the life of a talented boy after WW2 in an orphanage in France or Etre et avoir – a documentary set in a rural school </a:t>
                      </a:r>
                      <a:endParaRPr lang="en-GB">
                        <a:effectLst/>
                        <a:latin typeface="Accord Light SF" pitchFamily="2" charset="0"/>
                      </a:endParaRPr>
                    </a:p>
                  </a:txBody>
                  <a:tcPr anchor="ctr"/>
                </a:tc>
                <a:tc>
                  <a:txBody>
                    <a:bodyPr/>
                    <a:lstStyle/>
                    <a:p>
                      <a:pPr algn="ctr" rtl="0" fontAlgn="base"/>
                      <a:r>
                        <a:rPr lang="en-GB" sz="1100" u="none" strike="noStrike">
                          <a:solidFill>
                            <a:srgbClr val="0563C1"/>
                          </a:solidFill>
                          <a:effectLst/>
                          <a:latin typeface="Accord Light SF" pitchFamily="2" charset="0"/>
                          <a:hlinkClick r:id="rId2"/>
                        </a:rPr>
                        <a:t>Listen to Coffee break podcasts and make notes on how they can extend your learning</a:t>
                      </a:r>
                      <a:r>
                        <a:rPr lang="en-GB" sz="1100">
                          <a:solidFill>
                            <a:srgbClr val="000000"/>
                          </a:solidFill>
                          <a:effectLst/>
                          <a:latin typeface="Accord Light SF" pitchFamily="2" charset="0"/>
                        </a:rPr>
                        <a:t> </a:t>
                      </a:r>
                      <a:endParaRPr lang="en-GB">
                        <a:effectLst/>
                        <a:latin typeface="Accord Light SF" pitchFamily="2" charset="0"/>
                      </a:endParaRPr>
                    </a:p>
                  </a:txBody>
                  <a:tcPr anchor="ctr"/>
                </a:tc>
                <a:tc>
                  <a:txBody>
                    <a:bodyPr/>
                    <a:lstStyle/>
                    <a:p>
                      <a:pPr algn="ctr" rtl="0" fontAlgn="base"/>
                      <a:r>
                        <a:rPr lang="en-GB" sz="1100" u="none" strike="noStrike">
                          <a:solidFill>
                            <a:srgbClr val="0563C1"/>
                          </a:solidFill>
                          <a:effectLst/>
                          <a:latin typeface="Accord Light SF" pitchFamily="2" charset="0"/>
                          <a:hlinkClick r:id="rId3"/>
                        </a:rPr>
                        <a:t>Read three poems and translate them into English</a:t>
                      </a:r>
                      <a:r>
                        <a:rPr lang="en-GB" sz="1100">
                          <a:solidFill>
                            <a:srgbClr val="000000"/>
                          </a:solidFill>
                          <a:effectLst/>
                          <a:latin typeface="Accord Light SF" pitchFamily="2" charset="0"/>
                        </a:rPr>
                        <a:t> </a:t>
                      </a:r>
                      <a:endParaRPr lang="en-GB">
                        <a:effectLst/>
                        <a:latin typeface="Accord Light SF" pitchFamily="2" charset="0"/>
                      </a:endParaRPr>
                    </a:p>
                  </a:txBody>
                  <a:tcPr anchor="ctr"/>
                </a:tc>
                <a:tc>
                  <a:txBody>
                    <a:bodyPr/>
                    <a:lstStyle/>
                    <a:p>
                      <a:pPr algn="ctr" rtl="0" fontAlgn="base"/>
                      <a:r>
                        <a:rPr lang="en-GB" sz="1100">
                          <a:solidFill>
                            <a:srgbClr val="000000"/>
                          </a:solidFill>
                          <a:effectLst/>
                          <a:latin typeface="Accord Light SF" pitchFamily="2" charset="0"/>
                        </a:rPr>
                        <a:t>Find out about Les Vies Noires Comptent movement. Find out about these people: Teddy Riner, Fary, Assa Traoré, Karfa Diallo, Kylian Mbappé and create a fact-file </a:t>
                      </a:r>
                      <a:endParaRPr lang="en-GB">
                        <a:effectLst/>
                        <a:latin typeface="Accord Light SF" pitchFamily="2" charset="0"/>
                      </a:endParaRPr>
                    </a:p>
                  </a:txBody>
                  <a:tcPr anchor="ctr"/>
                </a:tc>
                <a:tc>
                  <a:txBody>
                    <a:bodyPr/>
                    <a:lstStyle/>
                    <a:p>
                      <a:pPr algn="ctr" rtl="0" fontAlgn="base"/>
                      <a:r>
                        <a:rPr lang="en-GB" sz="1100" u="none" strike="noStrike">
                          <a:solidFill>
                            <a:srgbClr val="0563C1"/>
                          </a:solidFill>
                          <a:effectLst/>
                          <a:latin typeface="Accord Light SF" pitchFamily="2" charset="0"/>
                          <a:hlinkClick r:id="rId4"/>
                        </a:rPr>
                        <a:t>Read some authentic French Haikus, then try and write one yourself </a:t>
                      </a:r>
                      <a:r>
                        <a:rPr lang="en-GB" sz="1100">
                          <a:solidFill>
                            <a:srgbClr val="000000"/>
                          </a:solidFill>
                          <a:effectLst/>
                          <a:latin typeface="Accord Light SF" pitchFamily="2" charset="0"/>
                        </a:rPr>
                        <a:t> </a:t>
                      </a:r>
                      <a:endParaRPr lang="en-GB">
                        <a:effectLst/>
                        <a:latin typeface="Accord Light SF" pitchFamily="2" charset="0"/>
                      </a:endParaRPr>
                    </a:p>
                  </a:txBody>
                  <a:tcPr anchor="ctr"/>
                </a:tc>
                <a:tc>
                  <a:txBody>
                    <a:bodyPr/>
                    <a:lstStyle/>
                    <a:p>
                      <a:pPr algn="ctr" rtl="0" fontAlgn="base"/>
                      <a:r>
                        <a:rPr lang="en-GB" sz="1100">
                          <a:solidFill>
                            <a:srgbClr val="000000"/>
                          </a:solidFill>
                          <a:effectLst/>
                          <a:latin typeface="Accord Light SF" pitchFamily="2" charset="0"/>
                        </a:rPr>
                        <a:t>Research the possibility of working in France </a:t>
                      </a:r>
                      <a:r>
                        <a:rPr lang="en-GB" sz="1100" u="none" strike="noStrike">
                          <a:solidFill>
                            <a:srgbClr val="0563C1"/>
                          </a:solidFill>
                          <a:effectLst/>
                          <a:latin typeface="Accord Light SF" pitchFamily="2" charset="0"/>
                          <a:hlinkClick r:id="rId5"/>
                        </a:rPr>
                        <a:t>https://www.wwoof.fr/</a:t>
                      </a:r>
                      <a:r>
                        <a:rPr lang="en-GB" sz="1100">
                          <a:solidFill>
                            <a:srgbClr val="000000"/>
                          </a:solidFill>
                          <a:effectLst/>
                          <a:latin typeface="Accord Light SF" pitchFamily="2" charset="0"/>
                        </a:rPr>
                        <a:t> </a:t>
                      </a:r>
                      <a:r>
                        <a:rPr lang="en-GB" sz="1100" u="none" strike="noStrike">
                          <a:solidFill>
                            <a:srgbClr val="0563C1"/>
                          </a:solidFill>
                          <a:effectLst/>
                          <a:latin typeface="Accord Light SF" pitchFamily="2" charset="0"/>
                          <a:hlinkClick r:id="rId6"/>
                        </a:rPr>
                        <a:t>https://www.gooverseas.com/ga</a:t>
                      </a:r>
                      <a:r>
                        <a:rPr lang="en-GB" sz="1100">
                          <a:solidFill>
                            <a:srgbClr val="000000"/>
                          </a:solidFill>
                          <a:effectLst/>
                          <a:latin typeface="Accord Light SF" pitchFamily="2" charset="0"/>
                        </a:rPr>
                        <a:t> p-year/au-pair/france </a:t>
                      </a:r>
                      <a:r>
                        <a:rPr lang="en-GB" sz="1100" u="none" strike="noStrike">
                          <a:solidFill>
                            <a:srgbClr val="0563C1"/>
                          </a:solidFill>
                          <a:effectLst/>
                          <a:latin typeface="Accord Light SF" pitchFamily="2" charset="0"/>
                          <a:hlinkClick r:id="rId7"/>
                        </a:rPr>
                        <a:t>https://www.workaway.i</a:t>
                      </a:r>
                      <a:endParaRPr lang="en-GB">
                        <a:effectLst/>
                        <a:latin typeface="Accord Light SF" pitchFamily="2" charset="0"/>
                      </a:endParaRPr>
                    </a:p>
                  </a:txBody>
                  <a:tcPr anchor="ctr"/>
                </a:tc>
                <a:tc>
                  <a:txBody>
                    <a:bodyPr/>
                    <a:lstStyle/>
                    <a:p>
                      <a:pPr algn="ctr" rtl="0" fontAlgn="base"/>
                      <a:r>
                        <a:rPr lang="en-GB" sz="1100" dirty="0">
                          <a:solidFill>
                            <a:srgbClr val="000000"/>
                          </a:solidFill>
                          <a:effectLst/>
                          <a:latin typeface="Accord Light SF" pitchFamily="2" charset="0"/>
                        </a:rPr>
                        <a:t>Les </a:t>
                      </a:r>
                      <a:r>
                        <a:rPr lang="en-GB" sz="1100" dirty="0" err="1">
                          <a:solidFill>
                            <a:srgbClr val="000000"/>
                          </a:solidFill>
                          <a:effectLst/>
                          <a:latin typeface="Accord Light SF" pitchFamily="2" charset="0"/>
                        </a:rPr>
                        <a:t>Choristes</a:t>
                      </a:r>
                      <a:r>
                        <a:rPr lang="en-GB" sz="1100" dirty="0">
                          <a:solidFill>
                            <a:srgbClr val="000000"/>
                          </a:solidFill>
                          <a:effectLst/>
                          <a:latin typeface="Accord Light SF" pitchFamily="2" charset="0"/>
                        </a:rPr>
                        <a:t>  - a film about the life of a talented boy after WW2 in an orphanage in France or </a:t>
                      </a:r>
                      <a:r>
                        <a:rPr lang="en-GB" sz="1100" dirty="0" err="1">
                          <a:solidFill>
                            <a:srgbClr val="000000"/>
                          </a:solidFill>
                          <a:effectLst/>
                          <a:latin typeface="Accord Light SF" pitchFamily="2" charset="0"/>
                        </a:rPr>
                        <a:t>Etre</a:t>
                      </a:r>
                      <a:r>
                        <a:rPr lang="en-GB" sz="1100" dirty="0">
                          <a:solidFill>
                            <a:srgbClr val="000000"/>
                          </a:solidFill>
                          <a:effectLst/>
                          <a:latin typeface="Accord Light SF" pitchFamily="2" charset="0"/>
                        </a:rPr>
                        <a:t> et </a:t>
                      </a:r>
                      <a:r>
                        <a:rPr lang="en-GB" sz="1100" dirty="0" err="1">
                          <a:solidFill>
                            <a:srgbClr val="000000"/>
                          </a:solidFill>
                          <a:effectLst/>
                          <a:latin typeface="Accord Light SF" pitchFamily="2" charset="0"/>
                        </a:rPr>
                        <a:t>avoir</a:t>
                      </a:r>
                      <a:r>
                        <a:rPr lang="en-GB" sz="1100" dirty="0">
                          <a:solidFill>
                            <a:srgbClr val="000000"/>
                          </a:solidFill>
                          <a:effectLst/>
                          <a:latin typeface="Accord Light SF" pitchFamily="2" charset="0"/>
                        </a:rPr>
                        <a:t> – a documentary set in a rural school </a:t>
                      </a:r>
                      <a:endParaRPr lang="en-GB" dirty="0">
                        <a:effectLst/>
                        <a:latin typeface="Accord Light SF" pitchFamily="2" charset="0"/>
                      </a:endParaRPr>
                    </a:p>
                  </a:txBody>
                  <a:tcPr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6288604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C2D31-3CD3-4C0F-2F4A-7154229B7667}"/>
              </a:ext>
            </a:extLst>
          </p:cNvPr>
          <p:cNvSpPr>
            <a:spLocks noGrp="1"/>
          </p:cNvSpPr>
          <p:nvPr>
            <p:ph type="title"/>
          </p:nvPr>
        </p:nvSpPr>
        <p:spPr>
          <a:xfrm>
            <a:off x="292916" y="331569"/>
            <a:ext cx="10515600" cy="1325563"/>
          </a:xfrm>
        </p:spPr>
        <p:txBody>
          <a:bodyPr/>
          <a:lstStyle/>
          <a:p>
            <a:r>
              <a:rPr lang="en-GB" dirty="0">
                <a:latin typeface="Accord SF" pitchFamily="2" charset="0"/>
              </a:rPr>
              <a:t>Photography</a:t>
            </a:r>
          </a:p>
        </p:txBody>
      </p:sp>
      <p:graphicFrame>
        <p:nvGraphicFramePr>
          <p:cNvPr id="4" name="Table 3">
            <a:extLst>
              <a:ext uri="{FF2B5EF4-FFF2-40B4-BE49-F238E27FC236}">
                <a16:creationId xmlns:a16="http://schemas.microsoft.com/office/drawing/2014/main" id="{AA53BEFB-FB14-3E25-5CF4-DAE8BF18B415}"/>
              </a:ext>
            </a:extLst>
          </p:cNvPr>
          <p:cNvGraphicFramePr>
            <a:graphicFrameLocks noGrp="1"/>
          </p:cNvGraphicFramePr>
          <p:nvPr>
            <p:extLst>
              <p:ext uri="{D42A27DB-BD31-4B8C-83A1-F6EECF244321}">
                <p14:modId xmlns:p14="http://schemas.microsoft.com/office/powerpoint/2010/main" val="2252906175"/>
              </p:ext>
            </p:extLst>
          </p:nvPr>
        </p:nvGraphicFramePr>
        <p:xfrm>
          <a:off x="527537" y="1726406"/>
          <a:ext cx="11394831" cy="3041856"/>
        </p:xfrm>
        <a:graphic>
          <a:graphicData uri="http://schemas.openxmlformats.org/drawingml/2006/table">
            <a:tbl>
              <a:tblPr firstRow="1" firstCol="1" bandRow="1">
                <a:tableStyleId>{5C22544A-7EE6-4342-B048-85BDC9FD1C3A}</a:tableStyleId>
              </a:tblPr>
              <a:tblGrid>
                <a:gridCol w="1391786">
                  <a:extLst>
                    <a:ext uri="{9D8B030D-6E8A-4147-A177-3AD203B41FA5}">
                      <a16:colId xmlns:a16="http://schemas.microsoft.com/office/drawing/2014/main" val="3776680018"/>
                    </a:ext>
                  </a:extLst>
                </a:gridCol>
                <a:gridCol w="1123135">
                  <a:extLst>
                    <a:ext uri="{9D8B030D-6E8A-4147-A177-3AD203B41FA5}">
                      <a16:colId xmlns:a16="http://schemas.microsoft.com/office/drawing/2014/main" val="2788599796"/>
                    </a:ext>
                  </a:extLst>
                </a:gridCol>
                <a:gridCol w="1939637">
                  <a:extLst>
                    <a:ext uri="{9D8B030D-6E8A-4147-A177-3AD203B41FA5}">
                      <a16:colId xmlns:a16="http://schemas.microsoft.com/office/drawing/2014/main" val="101220804"/>
                    </a:ext>
                  </a:extLst>
                </a:gridCol>
                <a:gridCol w="1795549">
                  <a:extLst>
                    <a:ext uri="{9D8B030D-6E8A-4147-A177-3AD203B41FA5}">
                      <a16:colId xmlns:a16="http://schemas.microsoft.com/office/drawing/2014/main" val="3308140809"/>
                    </a:ext>
                  </a:extLst>
                </a:gridCol>
                <a:gridCol w="1629294">
                  <a:extLst>
                    <a:ext uri="{9D8B030D-6E8A-4147-A177-3AD203B41FA5}">
                      <a16:colId xmlns:a16="http://schemas.microsoft.com/office/drawing/2014/main" val="2727871620"/>
                    </a:ext>
                  </a:extLst>
                </a:gridCol>
                <a:gridCol w="2031736">
                  <a:extLst>
                    <a:ext uri="{9D8B030D-6E8A-4147-A177-3AD203B41FA5}">
                      <a16:colId xmlns:a16="http://schemas.microsoft.com/office/drawing/2014/main" val="2466375120"/>
                    </a:ext>
                  </a:extLst>
                </a:gridCol>
                <a:gridCol w="1483694">
                  <a:extLst>
                    <a:ext uri="{9D8B030D-6E8A-4147-A177-3AD203B41FA5}">
                      <a16:colId xmlns:a16="http://schemas.microsoft.com/office/drawing/2014/main" val="4159847944"/>
                    </a:ext>
                  </a:extLst>
                </a:gridCol>
              </a:tblGrid>
              <a:tr h="202039">
                <a:tc>
                  <a:txBody>
                    <a:bodyPr/>
                    <a:lstStyle/>
                    <a:p>
                      <a:pPr algn="l">
                        <a:lnSpc>
                          <a:spcPct val="115000"/>
                        </a:lnSpc>
                        <a:spcAft>
                          <a:spcPts val="800"/>
                        </a:spcAft>
                      </a:pPr>
                      <a:r>
                        <a:rPr lang="en-GB" sz="1400" kern="100">
                          <a:effectLst/>
                          <a:latin typeface="Amasis MT Pro" panose="02040504050005020304" pitchFamily="18" charset="0"/>
                          <a:cs typeface="Arial" panose="020B0604020202020204" pitchFamily="34" charset="0"/>
                        </a:rPr>
                        <a:t> </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latin typeface="Amasis MT Pro" panose="02040504050005020304" pitchFamily="18" charset="0"/>
                          <a:cs typeface="Arial" panose="020B0604020202020204" pitchFamily="34" charset="0"/>
                        </a:rPr>
                        <a:t>Watch </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latin typeface="Amasis MT Pro" panose="02040504050005020304" pitchFamily="18" charset="0"/>
                          <a:cs typeface="Arial" panose="020B0604020202020204" pitchFamily="34" charset="0"/>
                        </a:rPr>
                        <a:t>Listen</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latin typeface="Amasis MT Pro" panose="02040504050005020304" pitchFamily="18" charset="0"/>
                          <a:cs typeface="Arial" panose="020B0604020202020204" pitchFamily="34" charset="0"/>
                        </a:rPr>
                        <a:t>Read</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latin typeface="Amasis MT Pro" panose="02040504050005020304" pitchFamily="18" charset="0"/>
                          <a:cs typeface="Arial" panose="020B0604020202020204" pitchFamily="34" charset="0"/>
                        </a:rPr>
                        <a:t>Create </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latin typeface="Amasis MT Pro" panose="02040504050005020304" pitchFamily="18" charset="0"/>
                          <a:cs typeface="Arial" panose="020B0604020202020204" pitchFamily="34" charset="0"/>
                        </a:rPr>
                        <a:t>Write </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a:effectLst/>
                          <a:latin typeface="Amasis MT Pro" panose="02040504050005020304" pitchFamily="18" charset="0"/>
                          <a:cs typeface="Arial" panose="020B0604020202020204" pitchFamily="34" charset="0"/>
                        </a:rPr>
                        <a:t>Do</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extLst>
                  <a:ext uri="{0D108BD9-81ED-4DB2-BD59-A6C34878D82A}">
                    <a16:rowId xmlns:a16="http://schemas.microsoft.com/office/drawing/2014/main" val="1752690923"/>
                  </a:ext>
                </a:extLst>
              </a:tr>
              <a:tr h="2815351">
                <a:tc>
                  <a:txBody>
                    <a:bodyPr/>
                    <a:lstStyle/>
                    <a:p>
                      <a:pPr algn="l">
                        <a:lnSpc>
                          <a:spcPct val="115000"/>
                        </a:lnSpc>
                        <a:spcAft>
                          <a:spcPts val="800"/>
                        </a:spcAft>
                      </a:pPr>
                      <a:r>
                        <a:rPr lang="en-GB" sz="1400" kern="100" dirty="0">
                          <a:effectLst/>
                          <a:latin typeface="Amasis MT Pro" panose="02040504050005020304" pitchFamily="18" charset="0"/>
                          <a:cs typeface="Arial" panose="020B0604020202020204" pitchFamily="34" charset="0"/>
                        </a:rPr>
                        <a:t>Photography</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latin typeface="Amasis MT Pro" panose="02040504050005020304" pitchFamily="18" charset="0"/>
                          <a:cs typeface="Arial" panose="020B0604020202020204" pitchFamily="34" charset="0"/>
                        </a:rPr>
                        <a:t>A video on landscape photography on </a:t>
                      </a:r>
                      <a:r>
                        <a:rPr lang="en-GB" sz="1400" kern="100" dirty="0" err="1">
                          <a:effectLst/>
                          <a:latin typeface="Amasis MT Pro" panose="02040504050005020304" pitchFamily="18" charset="0"/>
                          <a:cs typeface="Arial" panose="020B0604020202020204" pitchFamily="34" charset="0"/>
                        </a:rPr>
                        <a:t>youtube</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latin typeface="Amasis MT Pro" panose="02040504050005020304" pitchFamily="18" charset="0"/>
                          <a:cs typeface="Arial" panose="020B0604020202020204" pitchFamily="34" charset="0"/>
                        </a:rPr>
                        <a:t>To a podcast about landscape photography and exploring new locations</a:t>
                      </a:r>
                    </a:p>
                    <a:p>
                      <a:pPr algn="l">
                        <a:lnSpc>
                          <a:spcPct val="115000"/>
                        </a:lnSpc>
                        <a:spcAft>
                          <a:spcPts val="800"/>
                        </a:spcAft>
                      </a:pPr>
                      <a:r>
                        <a:rPr lang="en-GB" sz="1400" u="sng" kern="100" dirty="0">
                          <a:effectLst/>
                          <a:latin typeface="Amasis MT Pro" panose="02040504050005020304" pitchFamily="18" charset="0"/>
                          <a:cs typeface="Arial" panose="020B0604020202020204" pitchFamily="34" charset="0"/>
                          <a:hlinkClick r:id="rId2"/>
                        </a:rPr>
                        <a:t>https://podcasts.apple.com/gb/podcast/planning-a-photo-trip-and-exploring-a-new-location/id1252878262?i=1000579598609</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u="sng" kern="100">
                          <a:effectLst/>
                          <a:latin typeface="Amasis MT Pro" panose="02040504050005020304" pitchFamily="18" charset="0"/>
                          <a:cs typeface="Arial" panose="020B0604020202020204" pitchFamily="34" charset="0"/>
                          <a:hlinkClick r:id="rId3"/>
                        </a:rPr>
                        <a:t>https://www.thisiscolossal.com/2023/03/rune-guneriussen-installations/</a:t>
                      </a:r>
                      <a:endParaRPr lang="en-GB" sz="1400" kern="100">
                        <a:effectLst/>
                        <a:latin typeface="Amasis MT Pro" panose="02040504050005020304" pitchFamily="18" charset="0"/>
                        <a:cs typeface="Arial" panose="020B0604020202020204" pitchFamily="34" charset="0"/>
                      </a:endParaRPr>
                    </a:p>
                    <a:p>
                      <a:pPr algn="l">
                        <a:lnSpc>
                          <a:spcPct val="115000"/>
                        </a:lnSpc>
                        <a:spcAft>
                          <a:spcPts val="800"/>
                        </a:spcAft>
                      </a:pPr>
                      <a:r>
                        <a:rPr lang="en-GB" sz="1400" kern="100">
                          <a:effectLst/>
                          <a:latin typeface="Amasis MT Pro" panose="02040504050005020304" pitchFamily="18" charset="0"/>
                          <a:cs typeface="Arial" panose="020B0604020202020204" pitchFamily="34" charset="0"/>
                        </a:rPr>
                        <a:t>Read this article about a photographer using lights in creative ways in nature. </a:t>
                      </a:r>
                      <a:endParaRPr lang="en-GB" sz="14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latin typeface="Amasis MT Pro" panose="02040504050005020304" pitchFamily="18" charset="0"/>
                          <a:cs typeface="Arial" panose="020B0604020202020204" pitchFamily="34" charset="0"/>
                        </a:rPr>
                        <a:t>Take a photoshoot where you are using different light sources in a natural landscape. Experiment with shutter speed and colour and think about how light can create different atmospheres</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latin typeface="Amasis MT Pro" panose="02040504050005020304" pitchFamily="18" charset="0"/>
                          <a:cs typeface="Arial" panose="020B0604020202020204" pitchFamily="34" charset="0"/>
                        </a:rPr>
                        <a:t>A short story  or poem about a mythical land that your imagery could come from. </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400" kern="100" dirty="0">
                          <a:effectLst/>
                          <a:latin typeface="Amasis MT Pro" panose="02040504050005020304" pitchFamily="18" charset="0"/>
                          <a:cs typeface="Arial" panose="020B0604020202020204" pitchFamily="34" charset="0"/>
                        </a:rPr>
                        <a:t>Select the best image from your photoshoot and edit it to create a mythical scene that would match your poem/short story. You can add or take away features on photoshop.</a:t>
                      </a:r>
                      <a:endParaRPr lang="en-GB" sz="14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extLst>
                  <a:ext uri="{0D108BD9-81ED-4DB2-BD59-A6C34878D82A}">
                    <a16:rowId xmlns:a16="http://schemas.microsoft.com/office/drawing/2014/main" val="681373618"/>
                  </a:ext>
                </a:extLst>
              </a:tr>
            </a:tbl>
          </a:graphicData>
        </a:graphic>
      </p:graphicFrame>
    </p:spTree>
    <p:extLst>
      <p:ext uri="{BB962C8B-B14F-4D97-AF65-F5344CB8AC3E}">
        <p14:creationId xmlns:p14="http://schemas.microsoft.com/office/powerpoint/2010/main" val="150664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C52EC88-DAA7-4B7A-27AC-53F88D86FD3D}"/>
              </a:ext>
            </a:extLst>
          </p:cNvPr>
          <p:cNvGraphicFramePr>
            <a:graphicFrameLocks noGrp="1"/>
          </p:cNvGraphicFramePr>
          <p:nvPr>
            <p:extLst>
              <p:ext uri="{D42A27DB-BD31-4B8C-83A1-F6EECF244321}">
                <p14:modId xmlns:p14="http://schemas.microsoft.com/office/powerpoint/2010/main" val="3600043796"/>
              </p:ext>
            </p:extLst>
          </p:nvPr>
        </p:nvGraphicFramePr>
        <p:xfrm>
          <a:off x="504739" y="1088782"/>
          <a:ext cx="11182521" cy="5156200"/>
        </p:xfrm>
        <a:graphic>
          <a:graphicData uri="http://schemas.openxmlformats.org/drawingml/2006/table">
            <a:tbl>
              <a:tblPr firstRow="1" bandRow="1">
                <a:tableStyleId>{5C22544A-7EE6-4342-B048-85BDC9FD1C3A}</a:tableStyleId>
              </a:tblPr>
              <a:tblGrid>
                <a:gridCol w="1597503">
                  <a:extLst>
                    <a:ext uri="{9D8B030D-6E8A-4147-A177-3AD203B41FA5}">
                      <a16:colId xmlns:a16="http://schemas.microsoft.com/office/drawing/2014/main" val="168060773"/>
                    </a:ext>
                  </a:extLst>
                </a:gridCol>
                <a:gridCol w="1597503">
                  <a:extLst>
                    <a:ext uri="{9D8B030D-6E8A-4147-A177-3AD203B41FA5}">
                      <a16:colId xmlns:a16="http://schemas.microsoft.com/office/drawing/2014/main" val="626150219"/>
                    </a:ext>
                  </a:extLst>
                </a:gridCol>
                <a:gridCol w="1597503">
                  <a:extLst>
                    <a:ext uri="{9D8B030D-6E8A-4147-A177-3AD203B41FA5}">
                      <a16:colId xmlns:a16="http://schemas.microsoft.com/office/drawing/2014/main" val="4247511228"/>
                    </a:ext>
                  </a:extLst>
                </a:gridCol>
                <a:gridCol w="1597503">
                  <a:extLst>
                    <a:ext uri="{9D8B030D-6E8A-4147-A177-3AD203B41FA5}">
                      <a16:colId xmlns:a16="http://schemas.microsoft.com/office/drawing/2014/main" val="137444362"/>
                    </a:ext>
                  </a:extLst>
                </a:gridCol>
                <a:gridCol w="1597503">
                  <a:extLst>
                    <a:ext uri="{9D8B030D-6E8A-4147-A177-3AD203B41FA5}">
                      <a16:colId xmlns:a16="http://schemas.microsoft.com/office/drawing/2014/main" val="1851069962"/>
                    </a:ext>
                  </a:extLst>
                </a:gridCol>
                <a:gridCol w="1597503">
                  <a:extLst>
                    <a:ext uri="{9D8B030D-6E8A-4147-A177-3AD203B41FA5}">
                      <a16:colId xmlns:a16="http://schemas.microsoft.com/office/drawing/2014/main" val="302768674"/>
                    </a:ext>
                  </a:extLst>
                </a:gridCol>
                <a:gridCol w="1597503">
                  <a:extLst>
                    <a:ext uri="{9D8B030D-6E8A-4147-A177-3AD203B41FA5}">
                      <a16:colId xmlns:a16="http://schemas.microsoft.com/office/drawing/2014/main" val="1886108272"/>
                    </a:ext>
                  </a:extLst>
                </a:gridCol>
              </a:tblGrid>
              <a:tr h="370840">
                <a:tc>
                  <a:txBody>
                    <a:bodyPr/>
                    <a:lstStyle/>
                    <a:p>
                      <a:pPr algn="ctr"/>
                      <a:r>
                        <a:rPr lang="en-GB" sz="1400" dirty="0">
                          <a:solidFill>
                            <a:schemeClr val="bg1"/>
                          </a:solidFill>
                          <a:latin typeface="Modern Love" panose="04090805081005020601" pitchFamily="82" charset="0"/>
                        </a:rPr>
                        <a:t>SUBJECT</a:t>
                      </a:r>
                    </a:p>
                  </a:txBody>
                  <a:tcPr/>
                </a:tc>
                <a:tc>
                  <a:txBody>
                    <a:bodyPr/>
                    <a:lstStyle/>
                    <a:p>
                      <a:pPr algn="ctr"/>
                      <a:r>
                        <a:rPr lang="en-GB" sz="1400" dirty="0">
                          <a:solidFill>
                            <a:schemeClr val="bg1"/>
                          </a:solidFill>
                          <a:latin typeface="Modern Love" panose="04090805081005020601" pitchFamily="82" charset="0"/>
                        </a:rPr>
                        <a:t>WATCH</a:t>
                      </a:r>
                    </a:p>
                  </a:txBody>
                  <a:tcPr/>
                </a:tc>
                <a:tc>
                  <a:txBody>
                    <a:bodyPr/>
                    <a:lstStyle/>
                    <a:p>
                      <a:pPr algn="ctr"/>
                      <a:r>
                        <a:rPr lang="en-GB" sz="1400" dirty="0">
                          <a:solidFill>
                            <a:schemeClr val="bg1"/>
                          </a:solidFill>
                          <a:latin typeface="Modern Love" panose="04090805081005020601" pitchFamily="82" charset="0"/>
                        </a:rPr>
                        <a:t>LISTEN</a:t>
                      </a:r>
                    </a:p>
                  </a:txBody>
                  <a:tcPr/>
                </a:tc>
                <a:tc>
                  <a:txBody>
                    <a:bodyPr/>
                    <a:lstStyle/>
                    <a:p>
                      <a:pPr algn="ctr"/>
                      <a:r>
                        <a:rPr lang="en-GB" sz="1400" dirty="0">
                          <a:solidFill>
                            <a:schemeClr val="bg1"/>
                          </a:solidFill>
                          <a:latin typeface="Modern Love" panose="04090805081005020601" pitchFamily="82" charset="0"/>
                        </a:rPr>
                        <a:t>READ</a:t>
                      </a:r>
                    </a:p>
                  </a:txBody>
                  <a:tcPr/>
                </a:tc>
                <a:tc>
                  <a:txBody>
                    <a:bodyPr/>
                    <a:lstStyle/>
                    <a:p>
                      <a:pPr algn="ctr"/>
                      <a:r>
                        <a:rPr lang="en-GB" sz="1400" dirty="0">
                          <a:solidFill>
                            <a:schemeClr val="bg1"/>
                          </a:solidFill>
                          <a:latin typeface="Modern Love" panose="04090805081005020601" pitchFamily="82" charset="0"/>
                        </a:rPr>
                        <a:t>CREATE</a:t>
                      </a:r>
                    </a:p>
                  </a:txBody>
                  <a:tcPr/>
                </a:tc>
                <a:tc>
                  <a:txBody>
                    <a:bodyPr/>
                    <a:lstStyle/>
                    <a:p>
                      <a:pPr algn="ctr"/>
                      <a:r>
                        <a:rPr lang="en-GB" sz="1400" dirty="0">
                          <a:solidFill>
                            <a:schemeClr val="bg1"/>
                          </a:solidFill>
                          <a:latin typeface="Modern Love" panose="04090805081005020601" pitchFamily="82" charset="0"/>
                        </a:rPr>
                        <a:t>WRITE</a:t>
                      </a:r>
                    </a:p>
                  </a:txBody>
                  <a:tcPr/>
                </a:tc>
                <a:tc>
                  <a:txBody>
                    <a:bodyPr/>
                    <a:lstStyle/>
                    <a:p>
                      <a:pPr algn="ctr"/>
                      <a:r>
                        <a:rPr lang="en-GB" sz="1400" dirty="0">
                          <a:solidFill>
                            <a:schemeClr val="bg1"/>
                          </a:solidFill>
                          <a:latin typeface="Modern Love" panose="04090805081005020601" pitchFamily="82" charset="0"/>
                        </a:rPr>
                        <a:t>DO</a:t>
                      </a:r>
                    </a:p>
                  </a:txBody>
                  <a:tcPr/>
                </a:tc>
                <a:extLst>
                  <a:ext uri="{0D108BD9-81ED-4DB2-BD59-A6C34878D82A}">
                    <a16:rowId xmlns:a16="http://schemas.microsoft.com/office/drawing/2014/main" val="2782987670"/>
                  </a:ext>
                </a:extLst>
              </a:tr>
              <a:tr h="370840">
                <a:tc>
                  <a:txBody>
                    <a:bodyPr/>
                    <a:lstStyle/>
                    <a:p>
                      <a:endParaRPr lang="en-GB" sz="1400" dirty="0">
                        <a:solidFill>
                          <a:schemeClr val="tx1"/>
                        </a:solidFill>
                        <a:latin typeface="Accord Light SF" pitchFamily="2" charset="0"/>
                      </a:endParaRPr>
                    </a:p>
                    <a:p>
                      <a:r>
                        <a:rPr lang="en-GB" sz="1400" dirty="0">
                          <a:solidFill>
                            <a:schemeClr val="tx1"/>
                          </a:solidFill>
                          <a:latin typeface="Accord Light SF" pitchFamily="2" charset="0"/>
                        </a:rPr>
                        <a:t>RELIGIOUS STUDIES KS4</a:t>
                      </a:r>
                    </a:p>
                  </a:txBody>
                  <a:tcPr/>
                </a:tc>
                <a:tc>
                  <a:txBody>
                    <a:bodyPr/>
                    <a:lstStyle/>
                    <a:p>
                      <a:endParaRPr lang="en-GB" sz="1400" dirty="0">
                        <a:solidFill>
                          <a:schemeClr val="tx1"/>
                        </a:solidFill>
                        <a:latin typeface="Accord SF" pitchFamily="2" charset="0"/>
                      </a:endParaRPr>
                    </a:p>
                    <a:p>
                      <a:r>
                        <a:rPr lang="en-GB" sz="1400" dirty="0">
                          <a:solidFill>
                            <a:schemeClr val="tx1"/>
                          </a:solidFill>
                          <a:latin typeface="Accord SF" pitchFamily="2" charset="0"/>
                        </a:rPr>
                        <a:t>BBC Teach series – various topics</a:t>
                      </a:r>
                    </a:p>
                    <a:p>
                      <a:endParaRPr lang="en-GB" sz="1400" dirty="0">
                        <a:solidFill>
                          <a:schemeClr val="tx1"/>
                        </a:solidFill>
                        <a:latin typeface="Accord SF" pitchFamily="2" charset="0"/>
                      </a:endParaRPr>
                    </a:p>
                    <a:p>
                      <a:r>
                        <a:rPr lang="en-GB" sz="1400" dirty="0">
                          <a:solidFill>
                            <a:schemeClr val="tx1"/>
                          </a:solidFill>
                          <a:latin typeface="Accord SF" pitchFamily="2" charset="0"/>
                          <a:hlinkClick r:id="rId2"/>
                        </a:rPr>
                        <a:t>https://www.bbc.co.uk/teach/class-clips-video/religious-education-ks3-ks4-gcse-what-should-i-do/z733cqt</a:t>
                      </a:r>
                      <a:endParaRPr lang="en-GB" sz="1400" dirty="0">
                        <a:solidFill>
                          <a:schemeClr val="tx1"/>
                        </a:solidFill>
                        <a:latin typeface="Accord SF" pitchFamily="2" charset="0"/>
                      </a:endParaRPr>
                    </a:p>
                    <a:p>
                      <a:endParaRPr lang="en-GB" sz="1400" dirty="0">
                        <a:solidFill>
                          <a:schemeClr val="tx1"/>
                        </a:solidFill>
                        <a:latin typeface="Accord SF" pitchFamily="2" charset="0"/>
                      </a:endParaRPr>
                    </a:p>
                    <a:p>
                      <a:r>
                        <a:rPr lang="en-GB" sz="1400" dirty="0">
                          <a:solidFill>
                            <a:schemeClr val="tx1"/>
                          </a:solidFill>
                          <a:latin typeface="Accord SF" pitchFamily="2" charset="0"/>
                          <a:hlinkClick r:id="rId3"/>
                        </a:rPr>
                        <a:t>https://www.bbc.co.uk/teach/class-clips-video/religious-studies-gcse-matters-of-life-and-death/zy24bqt</a:t>
                      </a:r>
                      <a:endParaRPr lang="en-GB" sz="1400" dirty="0">
                        <a:solidFill>
                          <a:schemeClr val="tx1"/>
                        </a:solidFill>
                        <a:latin typeface="Accord SF" pitchFamily="2" charset="0"/>
                      </a:endParaRPr>
                    </a:p>
                  </a:txBody>
                  <a:tcPr/>
                </a:tc>
                <a:tc>
                  <a:txBody>
                    <a:bodyPr/>
                    <a:lstStyle/>
                    <a:p>
                      <a:endParaRPr lang="en-GB" sz="1400" dirty="0">
                        <a:solidFill>
                          <a:schemeClr val="tx1"/>
                        </a:solidFill>
                        <a:latin typeface="Accord SF" pitchFamily="2" charset="0"/>
                      </a:endParaRPr>
                    </a:p>
                    <a:p>
                      <a:r>
                        <a:rPr lang="en-GB" sz="1400" dirty="0">
                          <a:solidFill>
                            <a:schemeClr val="tx1"/>
                          </a:solidFill>
                          <a:latin typeface="Accord SF" pitchFamily="2" charset="0"/>
                        </a:rPr>
                        <a:t>‘Philosophy Bites’ podcast</a:t>
                      </a:r>
                    </a:p>
                    <a:p>
                      <a:endParaRPr lang="en-GB" sz="1400" dirty="0">
                        <a:solidFill>
                          <a:schemeClr val="tx1"/>
                        </a:solidFill>
                        <a:latin typeface="Accord SF" pitchFamily="2" charset="0"/>
                      </a:endParaRPr>
                    </a:p>
                    <a:p>
                      <a:r>
                        <a:rPr lang="en-GB" sz="1400" dirty="0">
                          <a:solidFill>
                            <a:schemeClr val="tx1"/>
                          </a:solidFill>
                          <a:latin typeface="Accord SF" pitchFamily="2" charset="0"/>
                        </a:rPr>
                        <a:t>ABC listen – Short and Curly podcasts: ‘A world without…’</a:t>
                      </a:r>
                    </a:p>
                  </a:txBody>
                  <a:tcPr/>
                </a:tc>
                <a:tc>
                  <a:txBody>
                    <a:bodyPr/>
                    <a:lstStyle/>
                    <a:p>
                      <a:endParaRPr lang="en-GB" sz="1400" dirty="0">
                        <a:solidFill>
                          <a:schemeClr val="tx1"/>
                        </a:solidFill>
                        <a:latin typeface="Accord SF" pitchFamily="2" charset="0"/>
                      </a:endParaRPr>
                    </a:p>
                    <a:p>
                      <a:r>
                        <a:rPr lang="en-GB" sz="1400" dirty="0">
                          <a:solidFill>
                            <a:schemeClr val="tx1"/>
                          </a:solidFill>
                          <a:latin typeface="Accord SF" pitchFamily="2" charset="0"/>
                        </a:rPr>
                        <a:t>‘Big ideas for Curious Minds’ by The School of Life</a:t>
                      </a:r>
                    </a:p>
                    <a:p>
                      <a:endParaRPr lang="en-GB" sz="1400" dirty="0">
                        <a:solidFill>
                          <a:schemeClr val="tx1"/>
                        </a:solidFill>
                        <a:latin typeface="Accord SF" pitchFamily="2" charset="0"/>
                      </a:endParaRPr>
                    </a:p>
                    <a:p>
                      <a:endParaRPr lang="en-GB" sz="1400" dirty="0">
                        <a:solidFill>
                          <a:schemeClr val="tx1"/>
                        </a:solidFill>
                        <a:latin typeface="Accord SF" pitchFamily="2" charset="0"/>
                      </a:endParaRPr>
                    </a:p>
                    <a:p>
                      <a:r>
                        <a:rPr lang="en-GB" sz="1400" dirty="0">
                          <a:solidFill>
                            <a:schemeClr val="tx1"/>
                          </a:solidFill>
                          <a:latin typeface="Accord SF" pitchFamily="2" charset="0"/>
                        </a:rPr>
                        <a:t>Relevant articles in ‘The Week Junior’</a:t>
                      </a:r>
                    </a:p>
                    <a:p>
                      <a:endParaRPr lang="en-GB" sz="1400" dirty="0">
                        <a:solidFill>
                          <a:schemeClr val="tx1"/>
                        </a:solidFill>
                        <a:latin typeface="Accord SF" pitchFamily="2" charset="0"/>
                      </a:endParaRPr>
                    </a:p>
                    <a:p>
                      <a:r>
                        <a:rPr lang="en-GB" sz="1400" dirty="0">
                          <a:solidFill>
                            <a:schemeClr val="tx1"/>
                          </a:solidFill>
                          <a:latin typeface="Accord SF" pitchFamily="2" charset="0"/>
                          <a:hlinkClick r:id="rId4"/>
                        </a:rPr>
                        <a:t>https://theweekjunior.co.uk/</a:t>
                      </a:r>
                      <a:endParaRPr lang="en-GB" sz="1400" dirty="0">
                        <a:solidFill>
                          <a:schemeClr val="tx1"/>
                        </a:solidFill>
                        <a:latin typeface="Accord SF" pitchFamily="2" charset="0"/>
                      </a:endParaRPr>
                    </a:p>
                  </a:txBody>
                  <a:tcPr/>
                </a:tc>
                <a:tc>
                  <a:txBody>
                    <a:bodyPr/>
                    <a:lstStyle/>
                    <a:p>
                      <a:endParaRPr lang="en-GB" sz="1400" dirty="0">
                        <a:solidFill>
                          <a:schemeClr val="tx1"/>
                        </a:solidFill>
                        <a:latin typeface="Accord SF" pitchFamily="2" charset="0"/>
                      </a:endParaRPr>
                    </a:p>
                    <a:p>
                      <a:r>
                        <a:rPr lang="en-GB" sz="1400" dirty="0">
                          <a:solidFill>
                            <a:schemeClr val="tx1"/>
                          </a:solidFill>
                          <a:latin typeface="Accord SF" pitchFamily="2" charset="0"/>
                        </a:rPr>
                        <a:t>A podcast about an important religious issue in the world today</a:t>
                      </a:r>
                    </a:p>
                  </a:txBody>
                  <a:tcPr/>
                </a:tc>
                <a:tc>
                  <a:txBody>
                    <a:bodyPr/>
                    <a:lstStyle/>
                    <a:p>
                      <a:endParaRPr lang="en-GB" sz="1400" dirty="0">
                        <a:solidFill>
                          <a:schemeClr val="tx1"/>
                        </a:solidFill>
                        <a:latin typeface="Accord SF" pitchFamily="2" charset="0"/>
                      </a:endParaRPr>
                    </a:p>
                    <a:p>
                      <a:r>
                        <a:rPr lang="en-GB" sz="1400" dirty="0">
                          <a:solidFill>
                            <a:schemeClr val="tx1"/>
                          </a:solidFill>
                          <a:latin typeface="Accord SF" pitchFamily="2" charset="0"/>
                        </a:rPr>
                        <a:t>A discursive essay on an ethical or philosophical question of your choice</a:t>
                      </a:r>
                    </a:p>
                  </a:txBody>
                  <a:tcPr/>
                </a:tc>
                <a:tc>
                  <a:txBody>
                    <a:bodyPr/>
                    <a:lstStyle/>
                    <a:p>
                      <a:endParaRPr lang="en-GB" sz="1400" dirty="0">
                        <a:solidFill>
                          <a:schemeClr val="tx1"/>
                        </a:solidFill>
                        <a:latin typeface="Accord SF" pitchFamily="2" charset="0"/>
                      </a:endParaRPr>
                    </a:p>
                    <a:p>
                      <a:r>
                        <a:rPr lang="en-GB" sz="1400" dirty="0">
                          <a:solidFill>
                            <a:schemeClr val="tx1"/>
                          </a:solidFill>
                          <a:latin typeface="Accord SF" pitchFamily="2" charset="0"/>
                        </a:rPr>
                        <a:t>Enter competitions like BBC young reporter </a:t>
                      </a:r>
                    </a:p>
                  </a:txBody>
                  <a:tcPr/>
                </a:tc>
                <a:extLst>
                  <a:ext uri="{0D108BD9-81ED-4DB2-BD59-A6C34878D82A}">
                    <a16:rowId xmlns:a16="http://schemas.microsoft.com/office/drawing/2014/main" val="1351873346"/>
                  </a:ext>
                </a:extLst>
              </a:tr>
            </a:tbl>
          </a:graphicData>
        </a:graphic>
      </p:graphicFrame>
      <p:sp>
        <p:nvSpPr>
          <p:cNvPr id="3" name="Title 1">
            <a:extLst>
              <a:ext uri="{FF2B5EF4-FFF2-40B4-BE49-F238E27FC236}">
                <a16:creationId xmlns:a16="http://schemas.microsoft.com/office/drawing/2014/main" id="{9BAF0C20-546F-CBFD-030E-6263849FDF09}"/>
              </a:ext>
            </a:extLst>
          </p:cNvPr>
          <p:cNvSpPr txBox="1">
            <a:spLocks/>
          </p:cNvSpPr>
          <p:nvPr/>
        </p:nvSpPr>
        <p:spPr>
          <a:xfrm>
            <a:off x="469232" y="0"/>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000" dirty="0">
                <a:latin typeface="Belfast Heavy SF" panose="020BE200000000000000" pitchFamily="34" charset="0"/>
              </a:rPr>
              <a:t>RE</a:t>
            </a:r>
          </a:p>
        </p:txBody>
      </p:sp>
    </p:spTree>
    <p:extLst>
      <p:ext uri="{BB962C8B-B14F-4D97-AF65-F5344CB8AC3E}">
        <p14:creationId xmlns:p14="http://schemas.microsoft.com/office/powerpoint/2010/main" val="27809986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1DAB34C-4967-DECC-C288-EE83EE6FD167}"/>
              </a:ext>
            </a:extLst>
          </p:cNvPr>
          <p:cNvGraphicFramePr>
            <a:graphicFrameLocks noGrp="1"/>
          </p:cNvGraphicFramePr>
          <p:nvPr>
            <p:extLst>
              <p:ext uri="{D42A27DB-BD31-4B8C-83A1-F6EECF244321}">
                <p14:modId xmlns:p14="http://schemas.microsoft.com/office/powerpoint/2010/main" val="382269705"/>
              </p:ext>
            </p:extLst>
          </p:nvPr>
        </p:nvGraphicFramePr>
        <p:xfrm>
          <a:off x="711372" y="1622107"/>
          <a:ext cx="10771314" cy="3614575"/>
        </p:xfrm>
        <a:graphic>
          <a:graphicData uri="http://schemas.openxmlformats.org/drawingml/2006/table">
            <a:tbl>
              <a:tblPr firstRow="1" bandRow="1">
                <a:tableStyleId>{69CF1AB2-1976-4502-BF36-3FF5EA218861}</a:tableStyleId>
              </a:tblPr>
              <a:tblGrid>
                <a:gridCol w="1214032">
                  <a:extLst>
                    <a:ext uri="{9D8B030D-6E8A-4147-A177-3AD203B41FA5}">
                      <a16:colId xmlns:a16="http://schemas.microsoft.com/office/drawing/2014/main" val="2702807357"/>
                    </a:ext>
                  </a:extLst>
                </a:gridCol>
                <a:gridCol w="1821049">
                  <a:extLst>
                    <a:ext uri="{9D8B030D-6E8A-4147-A177-3AD203B41FA5}">
                      <a16:colId xmlns:a16="http://schemas.microsoft.com/office/drawing/2014/main" val="1755039822"/>
                    </a:ext>
                  </a:extLst>
                </a:gridCol>
                <a:gridCol w="1459423">
                  <a:extLst>
                    <a:ext uri="{9D8B030D-6E8A-4147-A177-3AD203B41FA5}">
                      <a16:colId xmlns:a16="http://schemas.microsoft.com/office/drawing/2014/main" val="4197427922"/>
                    </a:ext>
                  </a:extLst>
                </a:gridCol>
                <a:gridCol w="1575661">
                  <a:extLst>
                    <a:ext uri="{9D8B030D-6E8A-4147-A177-3AD203B41FA5}">
                      <a16:colId xmlns:a16="http://schemas.microsoft.com/office/drawing/2014/main" val="455031439"/>
                    </a:ext>
                  </a:extLst>
                </a:gridCol>
                <a:gridCol w="1614405">
                  <a:extLst>
                    <a:ext uri="{9D8B030D-6E8A-4147-A177-3AD203B41FA5}">
                      <a16:colId xmlns:a16="http://schemas.microsoft.com/office/drawing/2014/main" val="3957596025"/>
                    </a:ext>
                  </a:extLst>
                </a:gridCol>
                <a:gridCol w="1482810">
                  <a:extLst>
                    <a:ext uri="{9D8B030D-6E8A-4147-A177-3AD203B41FA5}">
                      <a16:colId xmlns:a16="http://schemas.microsoft.com/office/drawing/2014/main" val="4185600701"/>
                    </a:ext>
                  </a:extLst>
                </a:gridCol>
                <a:gridCol w="1603934">
                  <a:extLst>
                    <a:ext uri="{9D8B030D-6E8A-4147-A177-3AD203B41FA5}">
                      <a16:colId xmlns:a16="http://schemas.microsoft.com/office/drawing/2014/main" val="2016924835"/>
                    </a:ext>
                  </a:extLst>
                </a:gridCol>
              </a:tblGrid>
              <a:tr h="338555">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SF" pitchFamily="2" charset="0"/>
                        </a:rPr>
                        <a:t>Subject</a:t>
                      </a:r>
                      <a:endParaRPr lang="en-GB" sz="2000" b="0" i="0" u="none" strike="noStrike" dirty="0">
                        <a:solidFill>
                          <a:schemeClr val="bg1"/>
                        </a:solidFill>
                        <a:effectLst/>
                        <a:latin typeface="Accord SF" pitchFamily="2" charset="0"/>
                      </a:endParaRPr>
                    </a:p>
                  </a:txBody>
                  <a:tcPr marL="7620" marR="7620" marT="7620" marB="0" anchor="ctr"/>
                </a:tc>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SF" pitchFamily="2" charset="0"/>
                        </a:rPr>
                        <a:t>Watch</a:t>
                      </a:r>
                      <a:endParaRPr lang="en-GB" sz="2000" b="0" i="0" u="none" strike="noStrike" dirty="0">
                        <a:solidFill>
                          <a:schemeClr val="bg1"/>
                        </a:solidFill>
                        <a:effectLst/>
                        <a:latin typeface="Accord SF" pitchFamily="2" charset="0"/>
                      </a:endParaRPr>
                    </a:p>
                  </a:txBody>
                  <a:tcPr marL="7620" marR="7620" marT="7620" marB="0" anchor="ctr"/>
                </a:tc>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SF" pitchFamily="2" charset="0"/>
                        </a:rPr>
                        <a:t>Listen</a:t>
                      </a:r>
                      <a:endParaRPr lang="en-GB" sz="2000" b="0" i="0" u="none" strike="noStrike">
                        <a:solidFill>
                          <a:schemeClr val="bg1"/>
                        </a:solidFill>
                        <a:effectLst/>
                        <a:latin typeface="Accord SF" pitchFamily="2" charset="0"/>
                      </a:endParaRPr>
                    </a:p>
                  </a:txBody>
                  <a:tcPr marL="7620" marR="7620" marT="7620" marB="0" anchor="ctr"/>
                </a:tc>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SF" pitchFamily="2" charset="0"/>
                        </a:rPr>
                        <a:t>Read</a:t>
                      </a:r>
                      <a:endParaRPr lang="en-GB" sz="2000" b="0" i="0" u="none" strike="noStrike">
                        <a:solidFill>
                          <a:schemeClr val="bg1"/>
                        </a:solidFill>
                        <a:effectLst/>
                        <a:latin typeface="Accord SF" pitchFamily="2" charset="0"/>
                      </a:endParaRPr>
                    </a:p>
                  </a:txBody>
                  <a:tcPr marL="7620" marR="7620" marT="7620" marB="0" anchor="ctr"/>
                </a:tc>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SF" pitchFamily="2" charset="0"/>
                        </a:rPr>
                        <a:t>Create</a:t>
                      </a:r>
                      <a:endParaRPr lang="en-GB" sz="2000" b="0" i="0" u="none" strike="noStrike">
                        <a:solidFill>
                          <a:schemeClr val="bg1"/>
                        </a:solidFill>
                        <a:effectLst/>
                        <a:latin typeface="Accord SF" pitchFamily="2" charset="0"/>
                      </a:endParaRPr>
                    </a:p>
                  </a:txBody>
                  <a:tcPr marL="7620" marR="7620" marT="7620" marB="0" anchor="ctr"/>
                </a:tc>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SF" pitchFamily="2" charset="0"/>
                        </a:rPr>
                        <a:t>Write</a:t>
                      </a:r>
                      <a:endParaRPr lang="en-GB" sz="2000" b="0" i="0" u="none" strike="noStrike">
                        <a:solidFill>
                          <a:schemeClr val="bg1"/>
                        </a:solidFill>
                        <a:effectLst/>
                        <a:latin typeface="Accord SF" pitchFamily="2" charset="0"/>
                      </a:endParaRPr>
                    </a:p>
                  </a:txBody>
                  <a:tcPr marL="7620" marR="7620" marT="7620" marB="0" anchor="ctr"/>
                </a:tc>
                <a:tc>
                  <a:txBody>
                    <a:bodyPr/>
                    <a:lstStyle/>
                    <a:p>
                      <a:pPr marL="0" algn="ctr" rtl="0" eaLnBrk="1" fontAlgn="ctr" latinLnBrk="0" hangingPunct="1">
                        <a:spcBef>
                          <a:spcPts val="0"/>
                        </a:spcBef>
                        <a:spcAft>
                          <a:spcPts val="0"/>
                        </a:spcAft>
                      </a:pPr>
                      <a:r>
                        <a:rPr lang="en-GB" sz="2000" b="0" u="none" strike="noStrike" kern="1200" dirty="0">
                          <a:solidFill>
                            <a:schemeClr val="bg1"/>
                          </a:solidFill>
                          <a:effectLst/>
                          <a:latin typeface="Accord SF" pitchFamily="2" charset="0"/>
                        </a:rPr>
                        <a:t>Do</a:t>
                      </a:r>
                      <a:endParaRPr lang="en-GB" sz="2000" b="0" i="0" u="none" strike="noStrike">
                        <a:solidFill>
                          <a:schemeClr val="bg1"/>
                        </a:solidFill>
                        <a:effectLst/>
                        <a:latin typeface="Accord SF" pitchFamily="2" charset="0"/>
                      </a:endParaRPr>
                    </a:p>
                  </a:txBody>
                  <a:tcPr marL="7620" marR="7620" marT="7620" marB="0" anchor="ctr"/>
                </a:tc>
                <a:extLst>
                  <a:ext uri="{0D108BD9-81ED-4DB2-BD59-A6C34878D82A}">
                    <a16:rowId xmlns:a16="http://schemas.microsoft.com/office/drawing/2014/main" val="3831687290"/>
                  </a:ext>
                </a:extLst>
              </a:tr>
              <a:tr h="3276020">
                <a:tc>
                  <a:txBody>
                    <a:bodyPr/>
                    <a:lstStyle/>
                    <a:p>
                      <a:pPr marL="0" algn="ctr" rtl="0" eaLnBrk="1" fontAlgn="ctr" latinLnBrk="0" hangingPunct="1">
                        <a:spcBef>
                          <a:spcPts val="0"/>
                        </a:spcBef>
                        <a:spcAft>
                          <a:spcPts val="0"/>
                        </a:spcAft>
                      </a:pPr>
                      <a:r>
                        <a:rPr lang="en-GB" sz="1600" b="0" u="none" strike="noStrike" kern="1200" dirty="0">
                          <a:solidFill>
                            <a:srgbClr val="000000"/>
                          </a:solidFill>
                          <a:effectLst/>
                          <a:latin typeface="Accord SF" pitchFamily="2" charset="0"/>
                        </a:rPr>
                        <a:t>D&amp;T</a:t>
                      </a:r>
                      <a:endParaRPr lang="en-GB" sz="1600" b="0" i="0" u="none" strike="noStrike" kern="1200" dirty="0">
                        <a:solidFill>
                          <a:srgbClr val="000000"/>
                        </a:solidFill>
                        <a:effectLst/>
                        <a:latin typeface="Accord SF" pitchFamily="2" charset="0"/>
                      </a:endParaRPr>
                    </a:p>
                  </a:txBody>
                  <a:tcPr marL="9525" marR="9525" marT="9525" marB="0" anchor="ctr"/>
                </a:tc>
                <a:tc>
                  <a:txBody>
                    <a:bodyPr/>
                    <a:lstStyle/>
                    <a:p>
                      <a:pPr marL="0" lvl="0" algn="ctr">
                        <a:spcBef>
                          <a:spcPts val="0"/>
                        </a:spcBef>
                        <a:spcAft>
                          <a:spcPts val="0"/>
                        </a:spcAft>
                        <a:buNone/>
                      </a:pPr>
                      <a:r>
                        <a:rPr lang="en-GB" sz="1200" b="0" u="none" strike="noStrike" kern="1200" noProof="0" dirty="0">
                          <a:solidFill>
                            <a:srgbClr val="000000"/>
                          </a:solidFill>
                          <a:effectLst/>
                          <a:latin typeface="Accord SF" pitchFamily="2" charset="0"/>
                          <a:hlinkClick r:id="rId2"/>
                        </a:rPr>
                        <a:t>https://www.channel4.com/programmes/handmade-britains-best-woodworker/on-demand/73833-007</a:t>
                      </a:r>
                      <a:endParaRPr lang="en-GB" sz="1200" b="0" u="none" strike="noStrike" kern="1200" noProof="0" dirty="0">
                        <a:solidFill>
                          <a:srgbClr val="000000"/>
                        </a:solidFill>
                        <a:effectLst/>
                        <a:latin typeface="Accord SF" pitchFamily="2" charset="0"/>
                      </a:endParaRPr>
                    </a:p>
                    <a:p>
                      <a:pPr marL="0" lvl="0" algn="ctr">
                        <a:spcBef>
                          <a:spcPts val="0"/>
                        </a:spcBef>
                        <a:spcAft>
                          <a:spcPts val="0"/>
                        </a:spcAft>
                        <a:buNone/>
                      </a:pPr>
                      <a:endParaRPr lang="en-GB" sz="1200" b="0" u="none" strike="noStrike" kern="1200" noProof="0" dirty="0">
                        <a:solidFill>
                          <a:srgbClr val="000000"/>
                        </a:solidFill>
                        <a:effectLst/>
                        <a:latin typeface="Accord SF" pitchFamily="2" charset="0"/>
                      </a:endParaRPr>
                    </a:p>
                    <a:p>
                      <a:pPr marL="0" lvl="0" algn="ctr">
                        <a:spcBef>
                          <a:spcPts val="0"/>
                        </a:spcBef>
                        <a:spcAft>
                          <a:spcPts val="0"/>
                        </a:spcAft>
                        <a:buNone/>
                      </a:pPr>
                      <a:r>
                        <a:rPr lang="en-GB" sz="1200" b="0" u="none" strike="noStrike" kern="1200" noProof="0" dirty="0">
                          <a:solidFill>
                            <a:srgbClr val="000000"/>
                          </a:solidFill>
                          <a:effectLst/>
                          <a:latin typeface="Accord SF" pitchFamily="2" charset="0"/>
                        </a:rPr>
                        <a:t>Watch this episode of Britain's Best Woodworker and make a </a:t>
                      </a:r>
                      <a:r>
                        <a:rPr lang="en-GB" sz="1200" b="0" u="none" strike="noStrike" kern="1200" noProof="0" dirty="0" err="1">
                          <a:solidFill>
                            <a:srgbClr val="000000"/>
                          </a:solidFill>
                          <a:effectLst/>
                          <a:latin typeface="Accord SF" pitchFamily="2" charset="0"/>
                        </a:rPr>
                        <a:t>mindmap</a:t>
                      </a:r>
                      <a:r>
                        <a:rPr lang="en-GB" sz="1200" b="0" u="none" strike="noStrike" kern="1200" noProof="0" dirty="0">
                          <a:solidFill>
                            <a:srgbClr val="000000"/>
                          </a:solidFill>
                          <a:effectLst/>
                          <a:latin typeface="Accord SF" pitchFamily="2" charset="0"/>
                        </a:rPr>
                        <a:t> of forming, machining and joining methods used.</a:t>
                      </a:r>
                      <a:endParaRPr lang="en-GB" sz="1200" b="0" i="0" u="none" strike="noStrike" kern="1200" noProof="0" dirty="0">
                        <a:solidFill>
                          <a:srgbClr val="000000"/>
                        </a:solidFill>
                        <a:effectLst/>
                        <a:latin typeface="Accord SF" pitchFamily="2" charset="0"/>
                      </a:endParaRPr>
                    </a:p>
                  </a:txBody>
                  <a:tcPr marL="9525" marR="9525" marT="9525" marB="0" anchor="ctr"/>
                </a:tc>
                <a:tc>
                  <a:txBody>
                    <a:bodyPr/>
                    <a:lstStyle/>
                    <a:p>
                      <a:pPr marL="0" lvl="0" algn="ctr">
                        <a:spcBef>
                          <a:spcPts val="0"/>
                        </a:spcBef>
                        <a:spcAft>
                          <a:spcPts val="0"/>
                        </a:spcAft>
                        <a:buNone/>
                      </a:pPr>
                      <a:r>
                        <a:rPr lang="en-GB" sz="1200" b="0" u="none" strike="noStrike" kern="1200" noProof="0" dirty="0">
                          <a:solidFill>
                            <a:srgbClr val="0563C1"/>
                          </a:solidFill>
                          <a:effectLst/>
                          <a:latin typeface="Accord SF" pitchFamily="2" charset="0"/>
                          <a:hlinkClick r:id="rId3">
                            <a:extLst>
                              <a:ext uri="{A12FA001-AC4F-418D-AE19-62706E023703}">
                                <ahyp:hlinkClr xmlns:ahyp="http://schemas.microsoft.com/office/drawing/2018/hyperlinkcolor" val="tx"/>
                              </a:ext>
                            </a:extLst>
                          </a:hlinkClick>
                        </a:rPr>
                        <a:t>https://open.spotify.com/episode/1bZgowvIUxLDErWPoYRbmr?si=n1bG4dWJTHWOjAoJRFqJpg</a:t>
                      </a:r>
                    </a:p>
                    <a:p>
                      <a:pPr marL="0" lvl="0" algn="ctr">
                        <a:spcBef>
                          <a:spcPts val="0"/>
                        </a:spcBef>
                        <a:spcAft>
                          <a:spcPts val="0"/>
                        </a:spcAft>
                        <a:buNone/>
                      </a:pPr>
                      <a:endParaRPr lang="en-GB" sz="1200" b="0" u="none" strike="noStrike" kern="1200" noProof="0" dirty="0">
                        <a:solidFill>
                          <a:srgbClr val="0563C1"/>
                        </a:solidFill>
                        <a:effectLst/>
                        <a:latin typeface="Accord SF" pitchFamily="2" charset="0"/>
                      </a:endParaRPr>
                    </a:p>
                    <a:p>
                      <a:pPr marL="0" lvl="0" algn="ctr">
                        <a:spcBef>
                          <a:spcPts val="0"/>
                        </a:spcBef>
                        <a:spcAft>
                          <a:spcPts val="0"/>
                        </a:spcAft>
                        <a:buNone/>
                      </a:pPr>
                      <a:r>
                        <a:rPr lang="en-GB" sz="1200" b="0" u="none" strike="noStrike" kern="1200" noProof="0" dirty="0">
                          <a:solidFill>
                            <a:schemeClr val="tx1"/>
                          </a:solidFill>
                          <a:effectLst/>
                          <a:latin typeface="Accord SF" pitchFamily="2" charset="0"/>
                        </a:rPr>
                        <a:t>Listen to this podcast episode about renewable energy and how battery energy may affect future air travel.</a:t>
                      </a:r>
                      <a:endParaRPr lang="en-GB" sz="1200" b="0" i="0" u="none" strike="noStrike" kern="1200" noProof="0" dirty="0">
                        <a:solidFill>
                          <a:schemeClr val="tx1"/>
                        </a:solidFill>
                        <a:effectLst/>
                        <a:latin typeface="Accord SF" pitchFamily="2" charset="0"/>
                      </a:endParaRPr>
                    </a:p>
                  </a:txBody>
                  <a:tcPr marL="9525" marR="9525" marT="9525" marB="0" anchor="ctr"/>
                </a:tc>
                <a:tc>
                  <a:txBody>
                    <a:bodyPr/>
                    <a:lstStyle/>
                    <a:p>
                      <a:pPr marL="0" lvl="0" algn="ctr">
                        <a:spcBef>
                          <a:spcPts val="0"/>
                        </a:spcBef>
                        <a:spcAft>
                          <a:spcPts val="0"/>
                        </a:spcAft>
                        <a:buNone/>
                      </a:pPr>
                      <a:r>
                        <a:rPr lang="en-GB" sz="1200" b="0" u="none" strike="noStrike" kern="1200" noProof="0" dirty="0">
                          <a:solidFill>
                            <a:srgbClr val="000000"/>
                          </a:solidFill>
                          <a:effectLst/>
                          <a:latin typeface="Accord SF" pitchFamily="2" charset="0"/>
                          <a:hlinkClick r:id="rId4"/>
                        </a:rPr>
                        <a:t>https://www.dezeen.com/2019/11/15/marinatex-lucy-hughes-james-dyson-award-design/</a:t>
                      </a:r>
                      <a:endParaRPr lang="en-GB" sz="1200" b="0" u="none" strike="noStrike" kern="1200" noProof="0">
                        <a:solidFill>
                          <a:srgbClr val="000000"/>
                        </a:solidFill>
                        <a:effectLst/>
                        <a:latin typeface="Accord SF" pitchFamily="2" charset="0"/>
                      </a:endParaRPr>
                    </a:p>
                    <a:p>
                      <a:pPr marL="0" lvl="0" algn="ctr">
                        <a:spcBef>
                          <a:spcPts val="0"/>
                        </a:spcBef>
                        <a:spcAft>
                          <a:spcPts val="0"/>
                        </a:spcAft>
                        <a:buNone/>
                      </a:pPr>
                      <a:endParaRPr lang="en-GB" sz="1200" b="0" u="none" strike="noStrike" kern="1200" noProof="0" dirty="0">
                        <a:solidFill>
                          <a:srgbClr val="000000"/>
                        </a:solidFill>
                        <a:effectLst/>
                        <a:latin typeface="Accord SF" pitchFamily="2" charset="0"/>
                      </a:endParaRPr>
                    </a:p>
                    <a:p>
                      <a:pPr marL="0" lvl="0" algn="ctr">
                        <a:spcBef>
                          <a:spcPts val="0"/>
                        </a:spcBef>
                        <a:spcAft>
                          <a:spcPts val="0"/>
                        </a:spcAft>
                        <a:buNone/>
                      </a:pPr>
                      <a:r>
                        <a:rPr lang="en-GB" sz="1200" b="0" u="none" strike="noStrike" kern="1200" noProof="0" dirty="0">
                          <a:solidFill>
                            <a:srgbClr val="000000"/>
                          </a:solidFill>
                          <a:effectLst/>
                          <a:latin typeface="Accord SF" pitchFamily="2" charset="0"/>
                        </a:rPr>
                        <a:t>Read this article on the winner of the 2019 James Dyson award.</a:t>
                      </a:r>
                      <a:endParaRPr lang="en-GB" sz="1200" b="0" i="0" u="none" strike="noStrike" kern="1200" noProof="0" dirty="0">
                        <a:solidFill>
                          <a:srgbClr val="000000"/>
                        </a:solidFill>
                        <a:effectLst/>
                        <a:latin typeface="Accord SF" pitchFamily="2" charset="0"/>
                      </a:endParaRPr>
                    </a:p>
                  </a:txBody>
                  <a:tcPr marL="9525" marR="9525" marT="9525" marB="0" anchor="ctr"/>
                </a:tc>
                <a:tc>
                  <a:txBody>
                    <a:bodyPr/>
                    <a:lstStyle/>
                    <a:p>
                      <a:pPr marL="0" algn="ctr" rtl="0" eaLnBrk="1" fontAlgn="ctr" latinLnBrk="0" hangingPunct="1">
                        <a:spcBef>
                          <a:spcPts val="0"/>
                        </a:spcBef>
                        <a:spcAft>
                          <a:spcPts val="0"/>
                        </a:spcAft>
                      </a:pPr>
                      <a:r>
                        <a:rPr lang="en-GB" sz="1200" b="0" u="none" strike="noStrike" kern="1200" noProof="0" dirty="0">
                          <a:solidFill>
                            <a:srgbClr val="000000"/>
                          </a:solidFill>
                          <a:effectLst/>
                          <a:latin typeface="Accord SF" pitchFamily="2" charset="0"/>
                        </a:rPr>
                        <a:t>A detailed product analysis on a product of your choice making comment on:</a:t>
                      </a:r>
                      <a:endParaRPr lang="en-US" sz="1200" b="0" u="none" strike="noStrike" kern="1200" noProof="0" dirty="0">
                        <a:solidFill>
                          <a:srgbClr val="000000"/>
                        </a:solidFill>
                        <a:effectLst/>
                        <a:latin typeface="Accord SF" pitchFamily="2" charset="0"/>
                      </a:endParaRPr>
                    </a:p>
                    <a:p>
                      <a:pPr marL="0" lvl="0" algn="ctr">
                        <a:spcBef>
                          <a:spcPts val="0"/>
                        </a:spcBef>
                        <a:spcAft>
                          <a:spcPts val="0"/>
                        </a:spcAft>
                        <a:buNone/>
                      </a:pPr>
                      <a:endParaRPr lang="en-GB" sz="1200" b="0" u="none" strike="noStrike" kern="1200" noProof="0" dirty="0">
                        <a:solidFill>
                          <a:srgbClr val="000000"/>
                        </a:solidFill>
                        <a:effectLst/>
                        <a:latin typeface="Accord SF" pitchFamily="2" charset="0"/>
                      </a:endParaRPr>
                    </a:p>
                    <a:p>
                      <a:pPr marL="0" lvl="0" algn="ctr">
                        <a:spcBef>
                          <a:spcPts val="0"/>
                        </a:spcBef>
                        <a:spcAft>
                          <a:spcPts val="0"/>
                        </a:spcAft>
                        <a:buNone/>
                      </a:pPr>
                      <a:r>
                        <a:rPr lang="en-GB" sz="1200" b="0" u="none" strike="noStrike" kern="1200" noProof="0" dirty="0">
                          <a:solidFill>
                            <a:srgbClr val="000000"/>
                          </a:solidFill>
                          <a:effectLst/>
                          <a:latin typeface="Accord SF" pitchFamily="2" charset="0"/>
                        </a:rPr>
                        <a:t>Aesthetics, Cost, Consumer, Ergonomics, Safety, Sustainability, Function and Material.</a:t>
                      </a:r>
                      <a:endParaRPr lang="en-GB" i="1" dirty="0">
                        <a:latin typeface="Accord SF" pitchFamily="2" charset="0"/>
                      </a:endParaRPr>
                    </a:p>
                  </a:txBody>
                  <a:tcPr marL="9525" marR="9525" marT="9525" marB="0" anchor="ctr"/>
                </a:tc>
                <a:tc>
                  <a:txBody>
                    <a:bodyPr/>
                    <a:lstStyle/>
                    <a:p>
                      <a:pPr marL="0" lvl="0" algn="ctr">
                        <a:spcBef>
                          <a:spcPts val="0"/>
                        </a:spcBef>
                        <a:spcAft>
                          <a:spcPts val="0"/>
                        </a:spcAft>
                        <a:buNone/>
                      </a:pPr>
                      <a:r>
                        <a:rPr lang="en-GB" sz="1200" b="0" u="none" strike="noStrike" noProof="0" dirty="0">
                          <a:solidFill>
                            <a:srgbClr val="000000"/>
                          </a:solidFill>
                          <a:latin typeface="Accord SF" pitchFamily="2" charset="0"/>
                        </a:rPr>
                        <a:t>An open letter to users of fossil fuel powered vehicles, outlining the issues associated with mining/drilling for fossil fuels and try to persuade them to switch to an electric vehicle.</a:t>
                      </a:r>
                      <a:endParaRPr lang="en-US" dirty="0">
                        <a:latin typeface="Accord SF" pitchFamily="2" charset="0"/>
                      </a:endParaRPr>
                    </a:p>
                  </a:txBody>
                  <a:tcPr marL="9525" marR="9525" marT="9525" marB="0" anchor="ctr"/>
                </a:tc>
                <a:tc>
                  <a:txBody>
                    <a:bodyPr/>
                    <a:lstStyle/>
                    <a:p>
                      <a:pPr marL="0" algn="ctr" rtl="0" eaLnBrk="1" fontAlgn="ctr" latinLnBrk="0" hangingPunct="1">
                        <a:spcBef>
                          <a:spcPts val="0"/>
                        </a:spcBef>
                        <a:spcAft>
                          <a:spcPts val="0"/>
                        </a:spcAft>
                      </a:pPr>
                      <a:r>
                        <a:rPr lang="en-GB" sz="1200" b="0" u="none" strike="noStrike" kern="1200" dirty="0">
                          <a:solidFill>
                            <a:schemeClr val="tx1"/>
                          </a:solidFill>
                          <a:effectLst/>
                          <a:latin typeface="Accord SF" pitchFamily="2" charset="0"/>
                        </a:rPr>
                        <a:t>Come to the DT workshop (arrange a time in advance) and make a laminated board sample in a simple curved shape.</a:t>
                      </a:r>
                      <a:endParaRPr lang="en-GB" sz="1200" b="0" i="0" u="sng" strike="noStrike" kern="1200" dirty="0">
                        <a:solidFill>
                          <a:srgbClr val="0563C1"/>
                        </a:solidFill>
                        <a:effectLst/>
                        <a:latin typeface="Accord SF" pitchFamily="2" charset="0"/>
                      </a:endParaRPr>
                    </a:p>
                  </a:txBody>
                  <a:tcPr marL="9525" marR="9525" marT="9525" marB="0" anchor="ctr"/>
                </a:tc>
                <a:extLst>
                  <a:ext uri="{0D108BD9-81ED-4DB2-BD59-A6C34878D82A}">
                    <a16:rowId xmlns:a16="http://schemas.microsoft.com/office/drawing/2014/main" val="270925492"/>
                  </a:ext>
                </a:extLst>
              </a:tr>
            </a:tbl>
          </a:graphicData>
        </a:graphic>
      </p:graphicFrame>
      <p:sp>
        <p:nvSpPr>
          <p:cNvPr id="6" name="TextBox 5">
            <a:extLst>
              <a:ext uri="{FF2B5EF4-FFF2-40B4-BE49-F238E27FC236}">
                <a16:creationId xmlns:a16="http://schemas.microsoft.com/office/drawing/2014/main" id="{D5F70F4C-FD52-422F-4982-9D788E7539BF}"/>
              </a:ext>
            </a:extLst>
          </p:cNvPr>
          <p:cNvSpPr txBox="1"/>
          <p:nvPr/>
        </p:nvSpPr>
        <p:spPr>
          <a:xfrm>
            <a:off x="712573" y="627105"/>
            <a:ext cx="9452918"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latin typeface="Accord SF" pitchFamily="2" charset="0"/>
                <a:cs typeface="Calibri"/>
              </a:rPr>
              <a:t>DESIGN &amp; TECHNOLOGY - Y10</a:t>
            </a:r>
            <a:endParaRPr lang="en-US" sz="2800" b="1" dirty="0">
              <a:latin typeface="Accord SF" pitchFamily="2" charset="0"/>
              <a:cs typeface="Aharoni"/>
            </a:endParaRPr>
          </a:p>
        </p:txBody>
      </p:sp>
    </p:spTree>
    <p:extLst>
      <p:ext uri="{BB962C8B-B14F-4D97-AF65-F5344CB8AC3E}">
        <p14:creationId xmlns:p14="http://schemas.microsoft.com/office/powerpoint/2010/main" val="4332636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469232" y="0"/>
            <a:ext cx="10515600" cy="1325563"/>
          </a:xfrm>
        </p:spPr>
        <p:txBody>
          <a:bodyPr>
            <a:normAutofit/>
          </a:bodyPr>
          <a:lstStyle/>
          <a:p>
            <a:r>
              <a:rPr lang="en-GB" sz="6000" dirty="0">
                <a:latin typeface="Belfast Heavy SF" panose="020BE200000000000000" pitchFamily="34" charset="0"/>
              </a:rPr>
              <a:t>Drama – Y10</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nvPr>
        </p:nvGraphicFramePr>
        <p:xfrm>
          <a:off x="630024" y="1325563"/>
          <a:ext cx="10598656" cy="368261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909">
                  <a:extLst>
                    <a:ext uri="{9D8B030D-6E8A-4147-A177-3AD203B41FA5}">
                      <a16:colId xmlns:a16="http://schemas.microsoft.com/office/drawing/2014/main" val="1553498707"/>
                    </a:ext>
                  </a:extLst>
                </a:gridCol>
                <a:gridCol w="1270623">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a:effectLst/>
                          <a:latin typeface="Modern Love" panose="04090805081005020601" pitchFamily="82" charset="0"/>
                        </a:rPr>
                        <a:t>Subjects</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Watch</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Listen</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Read</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Create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Write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Do</a:t>
                      </a:r>
                      <a:endParaRPr lang="en-GB" sz="1600" b="1" i="0" u="none" strike="noStrike">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dirty="0">
                          <a:solidFill>
                            <a:srgbClr val="000000"/>
                          </a:solidFill>
                          <a:effectLst/>
                          <a:latin typeface="Accord Light SF" pitchFamily="2" charset="0"/>
                        </a:rPr>
                        <a:t>Drama</a:t>
                      </a:r>
                    </a:p>
                  </a:txBody>
                  <a:tcPr marL="9525" marR="9525" marT="9525" marB="0" anchor="ctr"/>
                </a:tc>
                <a:tc>
                  <a:txBody>
                    <a:bodyPr/>
                    <a:lstStyle/>
                    <a:p>
                      <a:pPr algn="ctr" fontAlgn="b"/>
                      <a:r>
                        <a:rPr lang="en-GB" sz="1800" b="0" i="0" u="none" strike="noStrike" dirty="0">
                          <a:solidFill>
                            <a:srgbClr val="000000"/>
                          </a:solidFill>
                          <a:effectLst/>
                          <a:latin typeface="Accord Light SF" pitchFamily="2" charset="0"/>
                        </a:rPr>
                        <a:t>A Shakespeare Theatre Production on Digital Theatre or National Theatre</a:t>
                      </a:r>
                    </a:p>
                  </a:txBody>
                  <a:tcPr marL="9525" marR="9525" marT="9525" marB="0" anchor="ctr"/>
                </a:tc>
                <a:tc>
                  <a:txBody>
                    <a:bodyPr/>
                    <a:lstStyle/>
                    <a:p>
                      <a:pPr algn="ctr" fontAlgn="ctr"/>
                      <a:r>
                        <a:rPr lang="en-GB" sz="1800" b="0" i="0" u="none" strike="noStrike" dirty="0">
                          <a:solidFill>
                            <a:schemeClr val="tx1"/>
                          </a:solidFill>
                          <a:effectLst/>
                          <a:latin typeface="Accord Light SF" pitchFamily="2" charset="0"/>
                        </a:rPr>
                        <a:t>The NHB Playgroup Q&amp;A Podcast. Or theatre podcast of your choice</a:t>
                      </a:r>
                    </a:p>
                  </a:txBody>
                  <a:tcPr marL="9525" marR="9525" marT="9525" marB="0" anchor="ctr"/>
                </a:tc>
                <a:tc>
                  <a:txBody>
                    <a:bodyPr/>
                    <a:lstStyle/>
                    <a:p>
                      <a:pPr algn="ctr" fontAlgn="ctr"/>
                      <a:r>
                        <a:rPr lang="en-GB" sz="1800" b="0" i="0" u="none" strike="noStrike" kern="1200" dirty="0">
                          <a:solidFill>
                            <a:schemeClr val="dk1"/>
                          </a:solidFill>
                          <a:effectLst/>
                          <a:latin typeface="+mn-lt"/>
                          <a:ea typeface="+mn-ea"/>
                          <a:cs typeface="+mn-cs"/>
                        </a:rPr>
                        <a:t>Most recent theatre reviews in the Guardian Online</a:t>
                      </a:r>
                      <a:endParaRPr lang="en-GB" sz="1800" b="0" i="0" u="none" strike="noStrike" dirty="0">
                        <a:solidFill>
                          <a:schemeClr val="tx1"/>
                        </a:solidFill>
                        <a:effectLst/>
                        <a:latin typeface="Accord Light SF" pitchFamily="2" charset="0"/>
                      </a:endParaRPr>
                    </a:p>
                  </a:txBody>
                  <a:tcPr marL="9525" marR="9525" marT="9525" marB="0" anchor="ctr"/>
                </a:tc>
                <a:tc>
                  <a:txBody>
                    <a:bodyPr/>
                    <a:lstStyle/>
                    <a:p>
                      <a:pPr algn="ctr" fontAlgn="b"/>
                      <a:r>
                        <a:rPr lang="en-GB" sz="1800" b="0" i="0" u="none" strike="noStrike" dirty="0">
                          <a:solidFill>
                            <a:srgbClr val="000000"/>
                          </a:solidFill>
                          <a:effectLst/>
                          <a:latin typeface="Accord Light SF" pitchFamily="2" charset="0"/>
                        </a:rPr>
                        <a:t>Create or perform a monologue for a small audience of peers/</a:t>
                      </a:r>
                    </a:p>
                    <a:p>
                      <a:pPr algn="ctr" fontAlgn="b"/>
                      <a:r>
                        <a:rPr lang="en-GB" sz="1800" b="0" i="0" u="none" strike="noStrike" dirty="0">
                          <a:solidFill>
                            <a:srgbClr val="000000"/>
                          </a:solidFill>
                          <a:effectLst/>
                          <a:latin typeface="Accord Light SF" pitchFamily="2" charset="0"/>
                        </a:rPr>
                        <a:t>submission to a teacher for feedback</a:t>
                      </a:r>
                    </a:p>
                  </a:txBody>
                  <a:tcPr marL="9525" marR="9525" marT="9525" marB="0" anchor="ctr"/>
                </a:tc>
                <a:tc>
                  <a:txBody>
                    <a:bodyPr/>
                    <a:lstStyle/>
                    <a:p>
                      <a:pPr rtl="0" fontAlgn="base"/>
                      <a:r>
                        <a:rPr lang="en-GB" sz="1800" b="0" i="0" kern="1200" dirty="0">
                          <a:solidFill>
                            <a:schemeClr val="dk1"/>
                          </a:solidFill>
                          <a:effectLst/>
                          <a:latin typeface="+mn-lt"/>
                          <a:ea typeface="+mn-ea"/>
                          <a:cs typeface="+mn-cs"/>
                        </a:rPr>
                        <a:t>A script, content of your choosing. Speak to Mr Olden about using this towards the New Views Playwriting Competition</a:t>
                      </a:r>
                    </a:p>
                    <a:p>
                      <a:pPr algn="ctr" fontAlgn="b"/>
                      <a:endParaRPr lang="en-GB" sz="1800" b="0" i="0" u="sng" strike="noStrike" dirty="0">
                        <a:solidFill>
                          <a:srgbClr val="0563C1"/>
                        </a:solidFill>
                        <a:effectLst/>
                        <a:latin typeface="Accord Light SF" pitchFamily="2" charset="0"/>
                      </a:endParaRPr>
                    </a:p>
                  </a:txBody>
                  <a:tcPr marL="9525" marR="9525" marT="9525" marB="0" anchor="ctr"/>
                </a:tc>
                <a:tc>
                  <a:txBody>
                    <a:bodyPr/>
                    <a:lstStyle/>
                    <a:p>
                      <a:pPr algn="ctr" fontAlgn="b"/>
                      <a:r>
                        <a:rPr lang="en-GB" sz="1800" b="0" i="0" u="none" strike="noStrike" dirty="0">
                          <a:solidFill>
                            <a:srgbClr val="000000"/>
                          </a:solidFill>
                          <a:effectLst/>
                          <a:latin typeface="Accord Light SF" pitchFamily="2" charset="0"/>
                        </a:rPr>
                        <a:t>Complete Unit 1 of your Silver Arts award qualification</a:t>
                      </a:r>
                    </a:p>
                    <a:p>
                      <a:pPr algn="ctr" fontAlgn="b"/>
                      <a:endParaRPr lang="en-GB" sz="1800" b="0" i="0" u="none" strike="noStrike" dirty="0">
                        <a:solidFill>
                          <a:srgbClr val="000000"/>
                        </a:solidFill>
                        <a:effectLst/>
                        <a:latin typeface="Accord Light SF" pitchFamily="2" charset="0"/>
                      </a:endParaRPr>
                    </a:p>
                    <a:p>
                      <a:pPr algn="ctr" fontAlgn="b"/>
                      <a:r>
                        <a:rPr lang="en-GB" sz="1800" b="0" i="0" u="none" strike="noStrike" dirty="0">
                          <a:solidFill>
                            <a:srgbClr val="000000"/>
                          </a:solidFill>
                          <a:effectLst/>
                          <a:latin typeface="Accord Light SF" pitchFamily="2" charset="0"/>
                        </a:rPr>
                        <a:t>New Views Playwriting Competition</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4652204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469232" y="0"/>
            <a:ext cx="10515600" cy="1325563"/>
          </a:xfrm>
        </p:spPr>
        <p:txBody>
          <a:bodyPr>
            <a:normAutofit/>
          </a:bodyPr>
          <a:lstStyle/>
          <a:p>
            <a:r>
              <a:rPr lang="en-GB" sz="6000" dirty="0">
                <a:latin typeface="Belfast Heavy SF" panose="020BE200000000000000" pitchFamily="34" charset="0"/>
              </a:rPr>
              <a:t>Travel and Tourism</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510396800"/>
              </p:ext>
            </p:extLst>
          </p:nvPr>
        </p:nvGraphicFramePr>
        <p:xfrm>
          <a:off x="630024" y="1325563"/>
          <a:ext cx="10598656" cy="4038850"/>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909">
                  <a:extLst>
                    <a:ext uri="{9D8B030D-6E8A-4147-A177-3AD203B41FA5}">
                      <a16:colId xmlns:a16="http://schemas.microsoft.com/office/drawing/2014/main" val="1553498707"/>
                    </a:ext>
                  </a:extLst>
                </a:gridCol>
                <a:gridCol w="1270623">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a:effectLst/>
                          <a:latin typeface="Modern Love" panose="04090805081005020601" pitchFamily="82" charset="0"/>
                        </a:rPr>
                        <a:t>Subjects</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Watch</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Listen</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Read</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Create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Write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Do</a:t>
                      </a:r>
                      <a:endParaRPr lang="en-GB" sz="1600" b="1" i="0" u="none" strike="noStrike">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dirty="0">
                          <a:solidFill>
                            <a:srgbClr val="000000"/>
                          </a:solidFill>
                          <a:effectLst/>
                          <a:latin typeface="Accord Light SF" pitchFamily="2" charset="0"/>
                        </a:rPr>
                        <a:t>Travel and Tourism</a:t>
                      </a:r>
                    </a:p>
                  </a:txBody>
                  <a:tcPr marL="9525" marR="9525" marT="9525" marB="0" anchor="ctr"/>
                </a:tc>
                <a:tc>
                  <a:txBody>
                    <a:bodyPr/>
                    <a:lstStyle/>
                    <a:p>
                      <a:pPr fontAlgn="t"/>
                      <a:br>
                        <a:rPr lang="en-GB" sz="1800">
                          <a:effectLst/>
                          <a:latin typeface="Amasis MT Pro" panose="02040504050005020304" pitchFamily="18" charset="0"/>
                        </a:rPr>
                      </a:br>
                      <a:r>
                        <a:rPr lang="en-GB" sz="1800">
                          <a:effectLst/>
                          <a:latin typeface="Amasis MT Pro" panose="02040504050005020304" pitchFamily="18" charset="0"/>
                        </a:rPr>
                        <a:t>Watch </a:t>
                      </a:r>
                      <a:r>
                        <a:rPr lang="en-GB" sz="1800">
                          <a:effectLst/>
                          <a:latin typeface="Amasis MT Pro" panose="02040504050005020304" pitchFamily="18" charset="0"/>
                          <a:hlinkClick r:id="rId2"/>
                        </a:rPr>
                        <a:t>Amazing Hotels: Life Beyond the Lobby</a:t>
                      </a:r>
                      <a:r>
                        <a:rPr lang="en-GB" sz="1800">
                          <a:effectLst/>
                          <a:latin typeface="Amasis MT Pro" panose="02040504050005020304" pitchFamily="18" charset="0"/>
                        </a:rPr>
                        <a:t> to understand the most extraordinary hotels across the globe.</a:t>
                      </a:r>
                      <a:endParaRPr lang="en-GB" sz="2400">
                        <a:effectLst/>
                        <a:latin typeface="Amasis MT Pro" panose="02040504050005020304" pitchFamily="18" charset="0"/>
                      </a:endParaRPr>
                    </a:p>
                  </a:txBody>
                  <a:tcPr marL="68580" marR="68580"/>
                </a:tc>
                <a:tc>
                  <a:txBody>
                    <a:bodyPr/>
                    <a:lstStyle/>
                    <a:p>
                      <a:pPr fontAlgn="t"/>
                      <a:r>
                        <a:rPr lang="en-GB" sz="1800">
                          <a:effectLst/>
                          <a:latin typeface="Amasis MT Pro" panose="02040504050005020304" pitchFamily="18" charset="0"/>
                        </a:rPr>
                        <a:t>Listen to </a:t>
                      </a:r>
                      <a:r>
                        <a:rPr lang="en-GB" sz="1800">
                          <a:effectLst/>
                          <a:latin typeface="Amasis MT Pro" panose="02040504050005020304" pitchFamily="18" charset="0"/>
                          <a:hlinkClick r:id="rId3"/>
                        </a:rPr>
                        <a:t>the travel diaries podcast</a:t>
                      </a:r>
                      <a:r>
                        <a:rPr lang="en-GB" sz="1800">
                          <a:effectLst/>
                          <a:latin typeface="Amasis MT Pro" panose="02040504050005020304" pitchFamily="18" charset="0"/>
                        </a:rPr>
                        <a:t> where high profile travellers share their experiences.</a:t>
                      </a:r>
                      <a:endParaRPr lang="en-GB" sz="2400">
                        <a:effectLst/>
                        <a:latin typeface="Amasis MT Pro" panose="02040504050005020304" pitchFamily="18" charset="0"/>
                      </a:endParaRPr>
                    </a:p>
                  </a:txBody>
                  <a:tcPr marL="68580" marR="68580"/>
                </a:tc>
                <a:tc>
                  <a:txBody>
                    <a:bodyPr/>
                    <a:lstStyle/>
                    <a:p>
                      <a:pPr fontAlgn="t"/>
                      <a:r>
                        <a:rPr lang="en-GB" sz="1800">
                          <a:effectLst/>
                          <a:latin typeface="Amasis MT Pro" panose="02040504050005020304" pitchFamily="18" charset="0"/>
                        </a:rPr>
                        <a:t>Read ‘The Best British Travel Writing of the 21st Century: A Celebration of Outstanding Travel Storytelling from Around the World’ by Jessica Vincent</a:t>
                      </a:r>
                      <a:endParaRPr lang="en-GB" sz="2400">
                        <a:effectLst/>
                        <a:latin typeface="Amasis MT Pro" panose="02040504050005020304" pitchFamily="18" charset="0"/>
                      </a:endParaRPr>
                    </a:p>
                  </a:txBody>
                  <a:tcPr marL="68580" marR="68580"/>
                </a:tc>
                <a:tc>
                  <a:txBody>
                    <a:bodyPr/>
                    <a:lstStyle/>
                    <a:p>
                      <a:pPr fontAlgn="t"/>
                      <a:r>
                        <a:rPr lang="en-GB" sz="1800">
                          <a:effectLst/>
                          <a:latin typeface="Amasis MT Pro" panose="02040504050005020304" pitchFamily="18" charset="0"/>
                        </a:rPr>
                        <a:t>Create a poster of a destination of your choice.</a:t>
                      </a:r>
                      <a:endParaRPr lang="en-GB" sz="2400">
                        <a:effectLst/>
                        <a:latin typeface="Amasis MT Pro" panose="02040504050005020304" pitchFamily="18" charset="0"/>
                      </a:endParaRPr>
                    </a:p>
                  </a:txBody>
                  <a:tcPr marL="68580" marR="68580"/>
                </a:tc>
                <a:tc>
                  <a:txBody>
                    <a:bodyPr/>
                    <a:lstStyle/>
                    <a:p>
                      <a:pPr fontAlgn="t"/>
                      <a:r>
                        <a:rPr lang="en-GB" sz="1800">
                          <a:effectLst/>
                          <a:latin typeface="Amasis MT Pro" panose="02040504050005020304" pitchFamily="18" charset="0"/>
                        </a:rPr>
                        <a:t>Write a newspaper article about a destination of your choice.</a:t>
                      </a:r>
                      <a:endParaRPr lang="en-GB" sz="2400">
                        <a:effectLst/>
                        <a:latin typeface="Amasis MT Pro" panose="02040504050005020304" pitchFamily="18" charset="0"/>
                      </a:endParaRPr>
                    </a:p>
                  </a:txBody>
                  <a:tcPr marL="68580" marR="68580"/>
                </a:tc>
                <a:tc>
                  <a:txBody>
                    <a:bodyPr/>
                    <a:lstStyle/>
                    <a:p>
                      <a:pPr fontAlgn="t"/>
                      <a:r>
                        <a:rPr lang="en-GB" sz="1800" dirty="0">
                          <a:effectLst/>
                          <a:latin typeface="Amasis MT Pro" panose="02040504050005020304" pitchFamily="18" charset="0"/>
                        </a:rPr>
                        <a:t>Visit a museum of your choice and consider how it attracts tourists</a:t>
                      </a:r>
                      <a:endParaRPr lang="en-GB" sz="2400" dirty="0">
                        <a:effectLst/>
                        <a:latin typeface="Amasis MT Pro" panose="02040504050005020304" pitchFamily="18" charset="0"/>
                      </a:endParaRPr>
                    </a:p>
                  </a:txBody>
                  <a:tcPr marL="68580" marR="68580"/>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271850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8D63B-04D3-B232-762D-599FF06B64C0}"/>
              </a:ext>
            </a:extLst>
          </p:cNvPr>
          <p:cNvSpPr>
            <a:spLocks noGrp="1"/>
          </p:cNvSpPr>
          <p:nvPr>
            <p:ph type="title"/>
          </p:nvPr>
        </p:nvSpPr>
        <p:spPr>
          <a:xfrm>
            <a:off x="150303" y="-113047"/>
            <a:ext cx="10515600" cy="1325563"/>
          </a:xfrm>
        </p:spPr>
        <p:txBody>
          <a:bodyPr/>
          <a:lstStyle/>
          <a:p>
            <a:r>
              <a:rPr lang="en-GB" dirty="0">
                <a:latin typeface="Accord SF" pitchFamily="2" charset="0"/>
              </a:rPr>
              <a:t>KS4 Art</a:t>
            </a:r>
          </a:p>
        </p:txBody>
      </p:sp>
      <p:graphicFrame>
        <p:nvGraphicFramePr>
          <p:cNvPr id="4" name="Table 3">
            <a:extLst>
              <a:ext uri="{FF2B5EF4-FFF2-40B4-BE49-F238E27FC236}">
                <a16:creationId xmlns:a16="http://schemas.microsoft.com/office/drawing/2014/main" id="{C872088B-98CA-08E8-FA16-F947E9E5464D}"/>
              </a:ext>
            </a:extLst>
          </p:cNvPr>
          <p:cNvGraphicFramePr>
            <a:graphicFrameLocks noGrp="1"/>
          </p:cNvGraphicFramePr>
          <p:nvPr>
            <p:extLst>
              <p:ext uri="{D42A27DB-BD31-4B8C-83A1-F6EECF244321}">
                <p14:modId xmlns:p14="http://schemas.microsoft.com/office/powerpoint/2010/main" val="4013212394"/>
              </p:ext>
            </p:extLst>
          </p:nvPr>
        </p:nvGraphicFramePr>
        <p:xfrm>
          <a:off x="398584" y="1143073"/>
          <a:ext cx="11394831" cy="5314442"/>
        </p:xfrm>
        <a:graphic>
          <a:graphicData uri="http://schemas.openxmlformats.org/drawingml/2006/table">
            <a:tbl>
              <a:tblPr firstRow="1" firstCol="1" bandRow="1">
                <a:tableStyleId>{69CF1AB2-1976-4502-BF36-3FF5EA218861}</a:tableStyleId>
              </a:tblPr>
              <a:tblGrid>
                <a:gridCol w="852376">
                  <a:extLst>
                    <a:ext uri="{9D8B030D-6E8A-4147-A177-3AD203B41FA5}">
                      <a16:colId xmlns:a16="http://schemas.microsoft.com/office/drawing/2014/main" val="3776680018"/>
                    </a:ext>
                  </a:extLst>
                </a:gridCol>
                <a:gridCol w="1662545">
                  <a:extLst>
                    <a:ext uri="{9D8B030D-6E8A-4147-A177-3AD203B41FA5}">
                      <a16:colId xmlns:a16="http://schemas.microsoft.com/office/drawing/2014/main" val="2788599796"/>
                    </a:ext>
                  </a:extLst>
                </a:gridCol>
                <a:gridCol w="1939637">
                  <a:extLst>
                    <a:ext uri="{9D8B030D-6E8A-4147-A177-3AD203B41FA5}">
                      <a16:colId xmlns:a16="http://schemas.microsoft.com/office/drawing/2014/main" val="101220804"/>
                    </a:ext>
                  </a:extLst>
                </a:gridCol>
                <a:gridCol w="1795549">
                  <a:extLst>
                    <a:ext uri="{9D8B030D-6E8A-4147-A177-3AD203B41FA5}">
                      <a16:colId xmlns:a16="http://schemas.microsoft.com/office/drawing/2014/main" val="3308140809"/>
                    </a:ext>
                  </a:extLst>
                </a:gridCol>
                <a:gridCol w="1629294">
                  <a:extLst>
                    <a:ext uri="{9D8B030D-6E8A-4147-A177-3AD203B41FA5}">
                      <a16:colId xmlns:a16="http://schemas.microsoft.com/office/drawing/2014/main" val="2727871620"/>
                    </a:ext>
                  </a:extLst>
                </a:gridCol>
                <a:gridCol w="1596044">
                  <a:extLst>
                    <a:ext uri="{9D8B030D-6E8A-4147-A177-3AD203B41FA5}">
                      <a16:colId xmlns:a16="http://schemas.microsoft.com/office/drawing/2014/main" val="2466375120"/>
                    </a:ext>
                  </a:extLst>
                </a:gridCol>
                <a:gridCol w="1919386">
                  <a:extLst>
                    <a:ext uri="{9D8B030D-6E8A-4147-A177-3AD203B41FA5}">
                      <a16:colId xmlns:a16="http://schemas.microsoft.com/office/drawing/2014/main" val="4159847944"/>
                    </a:ext>
                  </a:extLst>
                </a:gridCol>
              </a:tblGrid>
              <a:tr h="0">
                <a:tc>
                  <a:txBody>
                    <a:bodyPr/>
                    <a:lstStyle/>
                    <a:p>
                      <a:pPr algn="l">
                        <a:lnSpc>
                          <a:spcPct val="115000"/>
                        </a:lnSpc>
                        <a:spcAft>
                          <a:spcPts val="800"/>
                        </a:spcAft>
                      </a:pPr>
                      <a:r>
                        <a:rPr lang="en-GB" sz="1800" kern="100" dirty="0">
                          <a:effectLst/>
                          <a:latin typeface="Amasis MT Pro" panose="02040504050005020304" pitchFamily="18" charset="0"/>
                        </a:rPr>
                        <a:t> </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a:effectLst/>
                          <a:latin typeface="Amasis MT Pro" panose="02040504050005020304" pitchFamily="18" charset="0"/>
                        </a:rPr>
                        <a:t>Watch </a:t>
                      </a:r>
                      <a:endParaRPr lang="en-GB" sz="18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a:effectLst/>
                          <a:latin typeface="Amasis MT Pro" panose="02040504050005020304" pitchFamily="18" charset="0"/>
                        </a:rPr>
                        <a:t>Listen</a:t>
                      </a:r>
                      <a:endParaRPr lang="en-GB" sz="18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dirty="0">
                          <a:effectLst/>
                          <a:latin typeface="Amasis MT Pro" panose="02040504050005020304" pitchFamily="18" charset="0"/>
                        </a:rPr>
                        <a:t>Read</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a:effectLst/>
                          <a:latin typeface="Amasis MT Pro" panose="02040504050005020304" pitchFamily="18" charset="0"/>
                        </a:rPr>
                        <a:t>Create </a:t>
                      </a:r>
                      <a:endParaRPr lang="en-GB" sz="18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a:effectLst/>
                          <a:latin typeface="Amasis MT Pro" panose="02040504050005020304" pitchFamily="18" charset="0"/>
                        </a:rPr>
                        <a:t>Write </a:t>
                      </a:r>
                      <a:endParaRPr lang="en-GB" sz="18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a:effectLst/>
                          <a:latin typeface="Amasis MT Pro" panose="02040504050005020304" pitchFamily="18" charset="0"/>
                        </a:rPr>
                        <a:t>Do</a:t>
                      </a:r>
                      <a:endParaRPr lang="en-GB" sz="1800" kern="10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extLst>
                  <a:ext uri="{0D108BD9-81ED-4DB2-BD59-A6C34878D82A}">
                    <a16:rowId xmlns:a16="http://schemas.microsoft.com/office/drawing/2014/main" val="1752690923"/>
                  </a:ext>
                </a:extLst>
              </a:tr>
              <a:tr h="2815351">
                <a:tc>
                  <a:txBody>
                    <a:bodyPr/>
                    <a:lstStyle/>
                    <a:p>
                      <a:pPr algn="l">
                        <a:lnSpc>
                          <a:spcPct val="115000"/>
                        </a:lnSpc>
                        <a:spcAft>
                          <a:spcPts val="800"/>
                        </a:spcAft>
                      </a:pPr>
                      <a:r>
                        <a:rPr lang="en-GB" sz="1800" kern="100" dirty="0">
                          <a:effectLst/>
                          <a:latin typeface="Amasis MT Pro" panose="02040504050005020304" pitchFamily="18" charset="0"/>
                        </a:rPr>
                        <a:t>Art</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dirty="0">
                          <a:effectLst/>
                          <a:latin typeface="Amasis MT Pro" panose="02040504050005020304" pitchFamily="18" charset="0"/>
                        </a:rPr>
                        <a:t>A video on how to create a portrait painting in acrylic paints. You can paint along at the same time to perfect your skills. </a:t>
                      </a:r>
                    </a:p>
                    <a:p>
                      <a:pPr algn="l">
                        <a:lnSpc>
                          <a:spcPct val="115000"/>
                        </a:lnSpc>
                        <a:spcAft>
                          <a:spcPts val="800"/>
                        </a:spcAft>
                      </a:pPr>
                      <a:r>
                        <a:rPr lang="en-GB" sz="1800" kern="100" dirty="0">
                          <a:effectLst/>
                          <a:latin typeface="Amasis MT Pro" panose="02040504050005020304" pitchFamily="18" charset="0"/>
                          <a:hlinkClick r:id="rId2"/>
                        </a:rPr>
                        <a:t>https://www.youtube.com/watch?v=sudD3eSzkys</a:t>
                      </a:r>
                      <a:endParaRPr lang="en-GB" sz="1800" kern="100" dirty="0">
                        <a:effectLst/>
                        <a:latin typeface="Amasis MT Pro" panose="02040504050005020304" pitchFamily="18" charset="0"/>
                      </a:endParaRPr>
                    </a:p>
                    <a:p>
                      <a:pPr algn="l">
                        <a:lnSpc>
                          <a:spcPct val="115000"/>
                        </a:lnSpc>
                        <a:spcAft>
                          <a:spcPts val="800"/>
                        </a:spcAft>
                      </a:pP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dirty="0">
                          <a:effectLst/>
                          <a:latin typeface="Amasis MT Pro" panose="02040504050005020304" pitchFamily="18" charset="0"/>
                        </a:rPr>
                        <a:t>To a podcast taking you on a tour through the National Gallery </a:t>
                      </a:r>
                    </a:p>
                    <a:p>
                      <a:pPr algn="l">
                        <a:lnSpc>
                          <a:spcPct val="115000"/>
                        </a:lnSpc>
                        <a:spcAft>
                          <a:spcPts val="800"/>
                        </a:spcAft>
                      </a:pPr>
                      <a:r>
                        <a:rPr lang="en-GB" sz="1800" kern="100" dirty="0">
                          <a:effectLst/>
                          <a:latin typeface="Amasis MT Pro" panose="02040504050005020304" pitchFamily="18" charset="0"/>
                          <a:hlinkClick r:id="rId3"/>
                        </a:rPr>
                        <a:t>https://www.funkidslive.com/podcast/the-national-gallery-tour-for-kids/</a:t>
                      </a:r>
                      <a:endParaRPr lang="en-GB" sz="1800" kern="100" dirty="0">
                        <a:effectLst/>
                        <a:latin typeface="Amasis MT Pro" panose="02040504050005020304" pitchFamily="18" charset="0"/>
                      </a:endParaRPr>
                    </a:p>
                    <a:p>
                      <a:pPr algn="l">
                        <a:lnSpc>
                          <a:spcPct val="115000"/>
                        </a:lnSpc>
                        <a:spcAft>
                          <a:spcPts val="800"/>
                        </a:spcAft>
                      </a:pP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marL="0" marR="0" lvl="0" indent="0" algn="l" defTabSz="914400" rtl="0" eaLnBrk="1" fontAlgn="auto" latinLnBrk="0" hangingPunct="1">
                        <a:lnSpc>
                          <a:spcPct val="115000"/>
                        </a:lnSpc>
                        <a:spcBef>
                          <a:spcPts val="0"/>
                        </a:spcBef>
                        <a:spcAft>
                          <a:spcPts val="800"/>
                        </a:spcAft>
                        <a:buClrTx/>
                        <a:buSzTx/>
                        <a:buFontTx/>
                        <a:buNone/>
                        <a:tabLst/>
                        <a:defRPr/>
                      </a:pPr>
                      <a:r>
                        <a:rPr lang="en-GB" sz="1800" b="0" kern="1200" dirty="0">
                          <a:solidFill>
                            <a:schemeClr val="dk1"/>
                          </a:solidFill>
                          <a:effectLst/>
                          <a:latin typeface="Amasis MT Pro" panose="02040504050005020304" pitchFamily="18" charset="0"/>
                        </a:rPr>
                        <a:t>About the Pre-Raphaelites </a:t>
                      </a:r>
                      <a:r>
                        <a:rPr lang="en-GB" sz="1800" kern="100" dirty="0">
                          <a:effectLst/>
                          <a:latin typeface="Amasis MT Pro" panose="02040504050005020304" pitchFamily="18" charset="0"/>
                          <a:hlinkClick r:id="rId4"/>
                        </a:rPr>
                        <a:t>https://www.tate.org.uk/kids/make/paint-draw/draw-pre-raphaelite</a:t>
                      </a:r>
                      <a:endParaRPr lang="en-GB" sz="1800" b="0" kern="1200" dirty="0">
                        <a:solidFill>
                          <a:schemeClr val="dk1"/>
                        </a:solidFill>
                        <a:effectLst/>
                        <a:latin typeface="Amasis MT Pro" panose="02040504050005020304" pitchFamily="18" charset="0"/>
                      </a:endParaRPr>
                    </a:p>
                    <a:p>
                      <a:pPr marL="0" marR="0" lvl="0" indent="0" algn="l" defTabSz="914400" rtl="0" eaLnBrk="1" fontAlgn="auto" latinLnBrk="0" hangingPunct="1">
                        <a:lnSpc>
                          <a:spcPct val="115000"/>
                        </a:lnSpc>
                        <a:spcBef>
                          <a:spcPts val="0"/>
                        </a:spcBef>
                        <a:spcAft>
                          <a:spcPts val="800"/>
                        </a:spcAft>
                        <a:buClrTx/>
                        <a:buSzTx/>
                        <a:buFontTx/>
                        <a:buNone/>
                        <a:tabLst/>
                        <a:defRPr/>
                      </a:pPr>
                      <a:r>
                        <a:rPr lang="en-GB" sz="1800" b="0" kern="1200" dirty="0">
                          <a:solidFill>
                            <a:schemeClr val="dk1"/>
                          </a:solidFill>
                          <a:effectLst/>
                          <a:latin typeface="Amasis MT Pro" panose="02040504050005020304" pitchFamily="18" charset="0"/>
                        </a:rPr>
                        <a:t>Read Christina Rossetti’s poem ‘Colour’, and illustrate it</a:t>
                      </a:r>
                      <a:endParaRPr lang="en-GB" sz="1400" kern="100" dirty="0">
                        <a:effectLst/>
                        <a:latin typeface="Amasis MT Pro" panose="02040504050005020304" pitchFamily="18" charset="0"/>
                      </a:endParaRPr>
                    </a:p>
                    <a:p>
                      <a:pPr algn="l">
                        <a:lnSpc>
                          <a:spcPct val="115000"/>
                        </a:lnSpc>
                        <a:spcAft>
                          <a:spcPts val="800"/>
                        </a:spcAft>
                      </a:pP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dirty="0">
                          <a:effectLst/>
                          <a:latin typeface="Amasis MT Pro" panose="02040504050005020304" pitchFamily="18" charset="0"/>
                        </a:rPr>
                        <a:t>A full body self portrait, wearing your favourite clothes in the style of the Pre-Raphaelites. Use paint or coloured pencils, and blend your colours carefully to replicate the style of the Pre-Raphaelites.</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dirty="0">
                          <a:effectLst/>
                          <a:latin typeface="Amasis MT Pro" panose="02040504050005020304" pitchFamily="18" charset="0"/>
                        </a:rPr>
                        <a:t>Write a review of an exhibition you have attended at a gallery. </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tc>
                  <a:txBody>
                    <a:bodyPr/>
                    <a:lstStyle/>
                    <a:p>
                      <a:pPr algn="l">
                        <a:lnSpc>
                          <a:spcPct val="115000"/>
                        </a:lnSpc>
                        <a:spcAft>
                          <a:spcPts val="800"/>
                        </a:spcAft>
                      </a:pPr>
                      <a:r>
                        <a:rPr lang="en-GB" sz="1800" kern="100" dirty="0">
                          <a:effectLst/>
                          <a:latin typeface="Amasis MT Pro" panose="02040504050005020304" pitchFamily="18" charset="0"/>
                        </a:rPr>
                        <a:t>Go to an art gallery of your choice and document your trip with photographs and drawings in a small  sketchbook. </a:t>
                      </a:r>
                      <a:endParaRPr lang="en-GB" sz="1800" kern="100" dirty="0">
                        <a:effectLst/>
                        <a:latin typeface="Amasis MT Pro" panose="02040504050005020304" pitchFamily="18" charset="0"/>
                        <a:ea typeface="Aptos" panose="020B0004020202020204" pitchFamily="34" charset="0"/>
                        <a:cs typeface="Arial" panose="020B0604020202020204" pitchFamily="34" charset="0"/>
                      </a:endParaRPr>
                    </a:p>
                  </a:txBody>
                  <a:tcPr marL="22558" marR="22558" marT="0" marB="0"/>
                </a:tc>
                <a:extLst>
                  <a:ext uri="{0D108BD9-81ED-4DB2-BD59-A6C34878D82A}">
                    <a16:rowId xmlns:a16="http://schemas.microsoft.com/office/drawing/2014/main" val="681373618"/>
                  </a:ext>
                </a:extLst>
              </a:tr>
            </a:tbl>
          </a:graphicData>
        </a:graphic>
      </p:graphicFrame>
    </p:spTree>
    <p:extLst>
      <p:ext uri="{BB962C8B-B14F-4D97-AF65-F5344CB8AC3E}">
        <p14:creationId xmlns:p14="http://schemas.microsoft.com/office/powerpoint/2010/main" val="15138088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292769" y="60325"/>
            <a:ext cx="10515600" cy="1325563"/>
          </a:xfrm>
        </p:spPr>
        <p:txBody>
          <a:bodyPr>
            <a:normAutofit/>
          </a:bodyPr>
          <a:lstStyle/>
          <a:p>
            <a:r>
              <a:rPr lang="en-GB" sz="6600" dirty="0">
                <a:latin typeface="Belfast Heavy SF" panose="020BE200000000000000" pitchFamily="34" charset="0"/>
              </a:rPr>
              <a:t>History</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2063374460"/>
              </p:ext>
            </p:extLst>
          </p:nvPr>
        </p:nvGraphicFramePr>
        <p:xfrm>
          <a:off x="623729" y="1385888"/>
          <a:ext cx="10598656" cy="404837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333">
                  <a:extLst>
                    <a:ext uri="{9D8B030D-6E8A-4147-A177-3AD203B41FA5}">
                      <a16:colId xmlns:a16="http://schemas.microsoft.com/office/drawing/2014/main" val="1553498707"/>
                    </a:ext>
                  </a:extLst>
                </a:gridCol>
                <a:gridCol w="1271199">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a:solidFill>
                            <a:srgbClr val="000000"/>
                          </a:solidFill>
                          <a:effectLst/>
                          <a:latin typeface="Accord Light SF" pitchFamily="2" charset="0"/>
                        </a:rPr>
                        <a:t>History</a:t>
                      </a:r>
                    </a:p>
                  </a:txBody>
                  <a:tcPr marL="9525" marR="9525" marT="9525" marB="0" anchor="ctr"/>
                </a:tc>
                <a:tc>
                  <a:txBody>
                    <a:bodyPr/>
                    <a:lstStyle/>
                    <a:p>
                      <a:pPr algn="ctr" fontAlgn="ctr"/>
                      <a:r>
                        <a:rPr lang="en-GB" sz="1600" b="0" i="0" u="none" strike="noStrike">
                          <a:solidFill>
                            <a:srgbClr val="000000"/>
                          </a:solidFill>
                          <a:effectLst/>
                          <a:latin typeface="Accord Light SF" pitchFamily="2" charset="0"/>
                        </a:rPr>
                        <a:t>Watch two episodes of either World War One or Two in colour. You could also choose Greatest Events in History in colour. Reflect - does colour change the way we perceive History?</a:t>
                      </a:r>
                    </a:p>
                  </a:txBody>
                  <a:tcPr marL="9525" marR="9525" marT="9525" marB="0" anchor="ctr"/>
                </a:tc>
                <a:tc>
                  <a:txBody>
                    <a:bodyPr/>
                    <a:lstStyle/>
                    <a:p>
                      <a:pPr algn="ctr" fontAlgn="ctr"/>
                      <a:r>
                        <a:rPr lang="en-GB" sz="1600" b="0" i="0" u="sng" strike="noStrike">
                          <a:solidFill>
                            <a:srgbClr val="0563C1"/>
                          </a:solidFill>
                          <a:effectLst/>
                          <a:latin typeface="Accord Light SF" pitchFamily="2" charset="0"/>
                          <a:hlinkClick r:id="rId2"/>
                        </a:rPr>
                        <a:t>Listen to two of Dan Snow's History Hit podcasts. Reflect on your learning.</a:t>
                      </a:r>
                      <a:endParaRPr lang="en-GB" sz="16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1600" b="0" i="0" u="none" strike="noStrike">
                          <a:solidFill>
                            <a:srgbClr val="000000"/>
                          </a:solidFill>
                          <a:effectLst/>
                          <a:latin typeface="Accord Light SF" pitchFamily="2" charset="0"/>
                        </a:rPr>
                        <a:t>Read a piece of historical fiction relating to a topic we have studied e.g. ‘The Book Thief. There are lots of books to choose from in the library and the History department. Review your book.</a:t>
                      </a:r>
                    </a:p>
                  </a:txBody>
                  <a:tcPr marL="9525" marR="9525" marT="9525" marB="0" anchor="ctr"/>
                </a:tc>
                <a:tc>
                  <a:txBody>
                    <a:bodyPr/>
                    <a:lstStyle/>
                    <a:p>
                      <a:pPr algn="ctr" fontAlgn="b"/>
                      <a:r>
                        <a:rPr lang="en-GB" sz="1600" b="0" i="0" u="none" strike="noStrike">
                          <a:solidFill>
                            <a:srgbClr val="000000"/>
                          </a:solidFill>
                          <a:effectLst/>
                          <a:latin typeface="Accord Light SF" pitchFamily="2" charset="0"/>
                        </a:rPr>
                        <a:t>Create a poster advertising the benefits of GCSE History to future students. Highlight the skills they will learn and how this may help them in later life.</a:t>
                      </a:r>
                    </a:p>
                  </a:txBody>
                  <a:tcPr marL="9525" marR="9525" marT="9525" marB="0" anchor="ctr"/>
                </a:tc>
                <a:tc>
                  <a:txBody>
                    <a:bodyPr/>
                    <a:lstStyle/>
                    <a:p>
                      <a:pPr algn="ctr" fontAlgn="ctr"/>
                      <a:r>
                        <a:rPr lang="en-GB" sz="1600" b="0" i="0" u="sng" strike="noStrike">
                          <a:solidFill>
                            <a:srgbClr val="0563C1"/>
                          </a:solidFill>
                          <a:effectLst/>
                          <a:latin typeface="Accord Light SF" pitchFamily="2" charset="0"/>
                          <a:hlinkClick r:id="rId3"/>
                        </a:rPr>
                        <a:t>Choose two articles on topics related to your studies and write a paragraph demonstrating your findings</a:t>
                      </a:r>
                      <a:endParaRPr lang="en-GB" sz="16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1600" b="0" i="0" u="sng" strike="noStrike" dirty="0">
                          <a:solidFill>
                            <a:srgbClr val="0563C1"/>
                          </a:solidFill>
                          <a:effectLst/>
                          <a:latin typeface="Accord Light SF" pitchFamily="2" charset="0"/>
                          <a:hlinkClick r:id="rId4"/>
                        </a:rPr>
                        <a:t>Visit the Cold War webpage and complete 3 of the activities. Complete the tasks embedded in the activities</a:t>
                      </a:r>
                      <a:endParaRPr lang="en-GB" sz="1600" b="0" i="0" u="sng" strike="noStrike" dirty="0">
                        <a:solidFill>
                          <a:srgbClr val="0563C1"/>
                        </a:solidFill>
                        <a:effectLst/>
                        <a:latin typeface="Accord Light SF" pitchFamily="2"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40530435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469232" y="0"/>
            <a:ext cx="10515600" cy="1325563"/>
          </a:xfrm>
        </p:spPr>
        <p:txBody>
          <a:bodyPr>
            <a:normAutofit/>
          </a:bodyPr>
          <a:lstStyle/>
          <a:p>
            <a:r>
              <a:rPr lang="en-GB" sz="6000" dirty="0">
                <a:latin typeface="Belfast Heavy SF" panose="020BE200000000000000" pitchFamily="34" charset="0"/>
              </a:rPr>
              <a:t>Music</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285061104"/>
              </p:ext>
            </p:extLst>
          </p:nvPr>
        </p:nvGraphicFramePr>
        <p:xfrm>
          <a:off x="662730" y="1212516"/>
          <a:ext cx="10598656" cy="5328535"/>
        </p:xfrm>
        <a:graphic>
          <a:graphicData uri="http://schemas.openxmlformats.org/drawingml/2006/table">
            <a:tbl>
              <a:tblPr>
                <a:tableStyleId>{22838BEF-8BB2-4498-84A7-C5851F593DF1}</a:tableStyleId>
              </a:tblPr>
              <a:tblGrid>
                <a:gridCol w="1193914">
                  <a:extLst>
                    <a:ext uri="{9D8B030D-6E8A-4147-A177-3AD203B41FA5}">
                      <a16:colId xmlns:a16="http://schemas.microsoft.com/office/drawing/2014/main" val="2458019726"/>
                    </a:ext>
                  </a:extLst>
                </a:gridCol>
                <a:gridCol w="1790872">
                  <a:extLst>
                    <a:ext uri="{9D8B030D-6E8A-4147-A177-3AD203B41FA5}">
                      <a16:colId xmlns:a16="http://schemas.microsoft.com/office/drawing/2014/main" val="1109291525"/>
                    </a:ext>
                  </a:extLst>
                </a:gridCol>
                <a:gridCol w="1439093">
                  <a:extLst>
                    <a:ext uri="{9D8B030D-6E8A-4147-A177-3AD203B41FA5}">
                      <a16:colId xmlns:a16="http://schemas.microsoft.com/office/drawing/2014/main" val="684954266"/>
                    </a:ext>
                  </a:extLst>
                </a:gridCol>
                <a:gridCol w="1545693">
                  <a:extLst>
                    <a:ext uri="{9D8B030D-6E8A-4147-A177-3AD203B41FA5}">
                      <a16:colId xmlns:a16="http://schemas.microsoft.com/office/drawing/2014/main" val="1968360828"/>
                    </a:ext>
                  </a:extLst>
                </a:gridCol>
                <a:gridCol w="1588909">
                  <a:extLst>
                    <a:ext uri="{9D8B030D-6E8A-4147-A177-3AD203B41FA5}">
                      <a16:colId xmlns:a16="http://schemas.microsoft.com/office/drawing/2014/main" val="1553498707"/>
                    </a:ext>
                  </a:extLst>
                </a:gridCol>
                <a:gridCol w="1270623">
                  <a:extLst>
                    <a:ext uri="{9D8B030D-6E8A-4147-A177-3AD203B41FA5}">
                      <a16:colId xmlns:a16="http://schemas.microsoft.com/office/drawing/2014/main" val="597024986"/>
                    </a:ext>
                  </a:extLst>
                </a:gridCol>
                <a:gridCol w="1769552">
                  <a:extLst>
                    <a:ext uri="{9D8B030D-6E8A-4147-A177-3AD203B41FA5}">
                      <a16:colId xmlns:a16="http://schemas.microsoft.com/office/drawing/2014/main" val="2192966765"/>
                    </a:ext>
                  </a:extLst>
                </a:gridCol>
              </a:tblGrid>
              <a:tr h="381250">
                <a:tc>
                  <a:txBody>
                    <a:bodyPr/>
                    <a:lstStyle/>
                    <a:p>
                      <a:pPr algn="ctr" fontAlgn="ctr"/>
                      <a:r>
                        <a:rPr lang="en-GB" sz="1600" u="none" strike="noStrike">
                          <a:effectLst/>
                          <a:latin typeface="Modern Love" panose="04090805081005020601" pitchFamily="82" charset="0"/>
                        </a:rPr>
                        <a:t>Subjects</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Watch</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Listen</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Read</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Create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Write</a:t>
                      </a:r>
                      <a:endParaRPr lang="en-GB" sz="1600" b="1" i="0" u="none" strike="noStrike">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a:effectLst/>
                          <a:latin typeface="Modern Love" panose="04090805081005020601" pitchFamily="82" charset="0"/>
                        </a:rPr>
                        <a:t>Do</a:t>
                      </a:r>
                      <a:endParaRPr lang="en-GB" sz="1600" b="1" i="0" u="none" strike="noStrike">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3047736">
                <a:tc>
                  <a:txBody>
                    <a:bodyPr/>
                    <a:lstStyle/>
                    <a:p>
                      <a:pPr algn="ctr" fontAlgn="ctr"/>
                      <a:r>
                        <a:rPr lang="en-GB" sz="2000" b="0" i="0" u="none" strike="noStrike" dirty="0">
                          <a:solidFill>
                            <a:srgbClr val="000000"/>
                          </a:solidFill>
                          <a:effectLst/>
                          <a:latin typeface="Accord Light SF" pitchFamily="2" charset="0"/>
                        </a:rPr>
                        <a:t>Music</a:t>
                      </a:r>
                    </a:p>
                  </a:txBody>
                  <a:tcPr marL="9525" marR="9525" marT="9525" marB="0" anchor="ctr"/>
                </a:tc>
                <a:tc>
                  <a:txBody>
                    <a:bodyPr/>
                    <a:lstStyle/>
                    <a:p>
                      <a:pPr algn="ctr" fontAlgn="b"/>
                      <a:r>
                        <a:rPr lang="en-GB" sz="1800" b="0" i="0" u="none" strike="noStrike">
                          <a:solidFill>
                            <a:srgbClr val="000000"/>
                          </a:solidFill>
                          <a:effectLst/>
                          <a:latin typeface="Accord Light SF" pitchFamily="2" charset="0"/>
                        </a:rPr>
                        <a:t>‘Chevalier’ – a film about J</a:t>
                      </a:r>
                      <a:r>
                        <a:rPr lang="fr-FR" sz="1800" b="0" i="0" kern="1200" err="1">
                          <a:solidFill>
                            <a:schemeClr val="dk1"/>
                          </a:solidFill>
                          <a:effectLst/>
                          <a:latin typeface="+mn-lt"/>
                          <a:ea typeface="+mn-ea"/>
                          <a:cs typeface="+mn-cs"/>
                        </a:rPr>
                        <a:t>oseph</a:t>
                      </a:r>
                      <a:r>
                        <a:rPr lang="fr-FR" sz="1800" b="0" i="0" kern="1200">
                          <a:solidFill>
                            <a:schemeClr val="dk1"/>
                          </a:solidFill>
                          <a:effectLst/>
                          <a:latin typeface="+mn-lt"/>
                          <a:ea typeface="+mn-ea"/>
                          <a:cs typeface="+mn-cs"/>
                        </a:rPr>
                        <a:t> Bologne, Chevalier de Saint-Georges</a:t>
                      </a:r>
                      <a:endParaRPr lang="en-GB" sz="1800" b="0" i="0" u="none" strike="noStrike">
                        <a:solidFill>
                          <a:srgbClr val="000000"/>
                        </a:solidFill>
                        <a:effectLst/>
                        <a:latin typeface="Accord Light SF" pitchFamily="2"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1800" b="0" i="0" u="none" strike="noStrike" dirty="0">
                          <a:solidFill>
                            <a:schemeClr val="tx1"/>
                          </a:solidFill>
                          <a:effectLst/>
                          <a:latin typeface="Accord Light SF" pitchFamily="2" charset="0"/>
                        </a:rPr>
                        <a:t>To music by St Georges, one of the first famous black classical composers – a contemporary of Mozart</a:t>
                      </a:r>
                    </a:p>
                    <a:p>
                      <a:pPr algn="ctr" fontAlgn="ctr"/>
                      <a:endParaRPr lang="en-GB" sz="1800" b="0" i="0" u="none" strike="noStrike" dirty="0">
                        <a:solidFill>
                          <a:schemeClr val="tx1"/>
                        </a:solidFill>
                        <a:effectLst/>
                        <a:latin typeface="Accord Light SF" pitchFamily="2" charset="0"/>
                      </a:endParaRPr>
                    </a:p>
                  </a:txBody>
                  <a:tcPr marL="9525" marR="9525" marT="9525" marB="0" anchor="ctr"/>
                </a:tc>
                <a:tc>
                  <a:txBody>
                    <a:bodyPr/>
                    <a:lstStyle/>
                    <a:p>
                      <a:pPr algn="ctr" fontAlgn="ctr"/>
                      <a:r>
                        <a:rPr lang="en-GB" sz="1800" b="0" i="0" kern="1200">
                          <a:solidFill>
                            <a:schemeClr val="dk1"/>
                          </a:solidFill>
                          <a:effectLst/>
                          <a:latin typeface="+mn-lt"/>
                          <a:ea typeface="+mn-ea"/>
                          <a:cs typeface="+mn-cs"/>
                        </a:rPr>
                        <a:t>Read the article '15 best symphonies' and listen to at least one. </a:t>
                      </a:r>
                      <a:endParaRPr lang="en-GB" sz="1800" b="0" i="0" u="none" strike="noStrike">
                        <a:solidFill>
                          <a:schemeClr val="tx1"/>
                        </a:solidFill>
                        <a:effectLst/>
                        <a:latin typeface="Accord Light SF" pitchFamily="2" charset="0"/>
                      </a:endParaRPr>
                    </a:p>
                  </a:txBody>
                  <a:tcPr marL="9525" marR="9525" marT="9525" marB="0" anchor="ctr"/>
                </a:tc>
                <a:tc>
                  <a:txBody>
                    <a:bodyPr/>
                    <a:lstStyle/>
                    <a:p>
                      <a:pPr rtl="0" fontAlgn="base"/>
                      <a:r>
                        <a:rPr lang="en-GB" sz="1800" b="0" i="0" kern="1200">
                          <a:solidFill>
                            <a:schemeClr val="dk1"/>
                          </a:solidFill>
                          <a:effectLst/>
                          <a:latin typeface="+mn-lt"/>
                          <a:ea typeface="+mn-ea"/>
                          <a:cs typeface="+mn-cs"/>
                        </a:rPr>
                        <a:t>Familiarise yourself with the words from this glossary and make an A3 visual aide to help you remember what the words mean.  </a:t>
                      </a:r>
                    </a:p>
                    <a:p>
                      <a:pPr rtl="0" fontAlgn="base"/>
                      <a:r>
                        <a:rPr lang="en-GB" sz="1800" b="0" i="0" kern="1200">
                          <a:solidFill>
                            <a:schemeClr val="dk1"/>
                          </a:solidFill>
                          <a:effectLst/>
                          <a:latin typeface="+mn-lt"/>
                          <a:ea typeface="+mn-ea"/>
                          <a:cs typeface="+mn-cs"/>
                        </a:rPr>
                        <a:t> </a:t>
                      </a:r>
                    </a:p>
                    <a:p>
                      <a:pPr rtl="0" fontAlgn="base"/>
                      <a:r>
                        <a:rPr lang="en-GB" sz="1800" b="0" i="0" u="sng" strike="noStrike" kern="1200">
                          <a:solidFill>
                            <a:schemeClr val="dk1"/>
                          </a:solidFill>
                          <a:effectLst/>
                          <a:latin typeface="+mn-lt"/>
                          <a:ea typeface="+mn-ea"/>
                          <a:cs typeface="+mn-cs"/>
                          <a:hlinkClick r:id="rId2"/>
                        </a:rPr>
                        <a:t>https://www.factmonster.com/cool-stuff/music/popular-music-glossary</a:t>
                      </a:r>
                      <a:r>
                        <a:rPr lang="en-GB" sz="1800" b="0" i="0" kern="1200">
                          <a:solidFill>
                            <a:schemeClr val="dk1"/>
                          </a:solidFill>
                          <a:effectLst/>
                          <a:latin typeface="+mn-lt"/>
                          <a:ea typeface="+mn-ea"/>
                          <a:cs typeface="+mn-cs"/>
                        </a:rPr>
                        <a:t> </a:t>
                      </a:r>
                    </a:p>
                    <a:p>
                      <a:pPr algn="ctr" fontAlgn="b"/>
                      <a:endParaRPr lang="en-GB" sz="1800" b="0" i="0" u="none" strike="noStrike">
                        <a:solidFill>
                          <a:srgbClr val="000000"/>
                        </a:solidFill>
                        <a:effectLst/>
                        <a:latin typeface="Accord Light SF" pitchFamily="2" charset="0"/>
                      </a:endParaRPr>
                    </a:p>
                  </a:txBody>
                  <a:tcPr marL="9525" marR="9525" marT="9525" marB="0" anchor="ctr"/>
                </a:tc>
                <a:tc>
                  <a:txBody>
                    <a:bodyPr/>
                    <a:lstStyle/>
                    <a:p>
                      <a:pPr rtl="0" fontAlgn="base"/>
                      <a:r>
                        <a:rPr lang="en-GB" sz="1800" b="0" i="0" kern="1200" dirty="0">
                          <a:solidFill>
                            <a:schemeClr val="dk1"/>
                          </a:solidFill>
                          <a:effectLst/>
                          <a:latin typeface="+mn-lt"/>
                          <a:ea typeface="+mn-ea"/>
                          <a:cs typeface="+mn-cs"/>
                          <a:hlinkClick r:id="rId3"/>
                        </a:rPr>
                        <a:t>Watch this </a:t>
                      </a:r>
                      <a:r>
                        <a:rPr lang="en-GB" sz="1800" b="0" i="0" kern="1200" dirty="0">
                          <a:solidFill>
                            <a:schemeClr val="dk1"/>
                          </a:solidFill>
                          <a:effectLst/>
                          <a:latin typeface="+mn-lt"/>
                          <a:ea typeface="+mn-ea"/>
                          <a:cs typeface="+mn-cs"/>
                        </a:rPr>
                        <a:t>and decide whether you think classical music should be mixed with contemporary pop techniques. </a:t>
                      </a:r>
                    </a:p>
                    <a:p>
                      <a:pPr rtl="0" fontAlgn="base"/>
                      <a:r>
                        <a:rPr lang="en-GB" sz="1800" b="0" i="0" kern="1200" dirty="0">
                          <a:solidFill>
                            <a:schemeClr val="dk1"/>
                          </a:solidFill>
                          <a:effectLst/>
                          <a:latin typeface="+mn-lt"/>
                          <a:ea typeface="+mn-ea"/>
                          <a:cs typeface="+mn-cs"/>
                        </a:rPr>
                        <a:t> </a:t>
                      </a:r>
                    </a:p>
                    <a:p>
                      <a:pPr rtl="0" fontAlgn="base"/>
                      <a:r>
                        <a:rPr lang="en-GB" sz="1800" b="0" i="0" kern="1200" dirty="0">
                          <a:solidFill>
                            <a:schemeClr val="dk1"/>
                          </a:solidFill>
                          <a:effectLst/>
                          <a:latin typeface="+mn-lt"/>
                          <a:ea typeface="+mn-ea"/>
                          <a:cs typeface="+mn-cs"/>
                        </a:rPr>
                        <a:t>Write a paragraph to hand in. </a:t>
                      </a:r>
                    </a:p>
                    <a:p>
                      <a:pPr rtl="0" fontAlgn="base"/>
                      <a:r>
                        <a:rPr lang="en-GB" sz="1800" b="0" i="0" kern="1200" dirty="0">
                          <a:solidFill>
                            <a:schemeClr val="dk1"/>
                          </a:solidFill>
                          <a:effectLst/>
                          <a:latin typeface="+mn-lt"/>
                          <a:ea typeface="+mn-ea"/>
                          <a:cs typeface="+mn-cs"/>
                        </a:rPr>
                        <a:t> </a:t>
                      </a:r>
                    </a:p>
                    <a:p>
                      <a:pPr algn="ctr" fontAlgn="b"/>
                      <a:endParaRPr lang="en-GB" sz="1800" b="0" i="0" u="sng" strike="noStrike" dirty="0">
                        <a:solidFill>
                          <a:srgbClr val="0563C1"/>
                        </a:solidFill>
                        <a:effectLst/>
                        <a:latin typeface="Accord Light SF" pitchFamily="2" charset="0"/>
                      </a:endParaRPr>
                    </a:p>
                  </a:txBody>
                  <a:tcPr marL="9525" marR="9525" marT="9525" marB="0" anchor="ctr"/>
                </a:tc>
                <a:tc>
                  <a:txBody>
                    <a:bodyPr/>
                    <a:lstStyle/>
                    <a:p>
                      <a:pPr algn="ctr" fontAlgn="b"/>
                      <a:r>
                        <a:rPr lang="en-GB" sz="1800" b="0" i="0" u="none" strike="noStrike" dirty="0">
                          <a:solidFill>
                            <a:srgbClr val="000000"/>
                          </a:solidFill>
                          <a:effectLst/>
                          <a:latin typeface="Accord Light SF" pitchFamily="2" charset="0"/>
                        </a:rPr>
                        <a:t>Complete Unit 1 of your Silver Arts award qualification</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0358756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276726" y="60325"/>
            <a:ext cx="10515600" cy="1325563"/>
          </a:xfrm>
        </p:spPr>
        <p:txBody>
          <a:bodyPr>
            <a:normAutofit/>
          </a:bodyPr>
          <a:lstStyle/>
          <a:p>
            <a:r>
              <a:rPr lang="en-GB" sz="6000" dirty="0">
                <a:latin typeface="Belfast Heavy SF" panose="020BE200000000000000" pitchFamily="34" charset="0"/>
              </a:rPr>
              <a:t>Geography</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1998070217"/>
              </p:ext>
            </p:extLst>
          </p:nvPr>
        </p:nvGraphicFramePr>
        <p:xfrm>
          <a:off x="288758" y="1385888"/>
          <a:ext cx="11389895" cy="4706632"/>
        </p:xfrm>
        <a:graphic>
          <a:graphicData uri="http://schemas.openxmlformats.org/drawingml/2006/table">
            <a:tbl>
              <a:tblPr>
                <a:tableStyleId>{22838BEF-8BB2-4498-84A7-C5851F593DF1}</a:tableStyleId>
              </a:tblPr>
              <a:tblGrid>
                <a:gridCol w="1580283">
                  <a:extLst>
                    <a:ext uri="{9D8B030D-6E8A-4147-A177-3AD203B41FA5}">
                      <a16:colId xmlns:a16="http://schemas.microsoft.com/office/drawing/2014/main" val="2458019726"/>
                    </a:ext>
                  </a:extLst>
                </a:gridCol>
                <a:gridCol w="1867968">
                  <a:extLst>
                    <a:ext uri="{9D8B030D-6E8A-4147-A177-3AD203B41FA5}">
                      <a16:colId xmlns:a16="http://schemas.microsoft.com/office/drawing/2014/main" val="1109291525"/>
                    </a:ext>
                  </a:extLst>
                </a:gridCol>
                <a:gridCol w="1501045">
                  <a:extLst>
                    <a:ext uri="{9D8B030D-6E8A-4147-A177-3AD203B41FA5}">
                      <a16:colId xmlns:a16="http://schemas.microsoft.com/office/drawing/2014/main" val="684954266"/>
                    </a:ext>
                  </a:extLst>
                </a:gridCol>
                <a:gridCol w="1612234">
                  <a:extLst>
                    <a:ext uri="{9D8B030D-6E8A-4147-A177-3AD203B41FA5}">
                      <a16:colId xmlns:a16="http://schemas.microsoft.com/office/drawing/2014/main" val="1968360828"/>
                    </a:ext>
                  </a:extLst>
                </a:gridCol>
                <a:gridCol w="1656710">
                  <a:extLst>
                    <a:ext uri="{9D8B030D-6E8A-4147-A177-3AD203B41FA5}">
                      <a16:colId xmlns:a16="http://schemas.microsoft.com/office/drawing/2014/main" val="1553498707"/>
                    </a:ext>
                  </a:extLst>
                </a:gridCol>
                <a:gridCol w="1325924">
                  <a:extLst>
                    <a:ext uri="{9D8B030D-6E8A-4147-A177-3AD203B41FA5}">
                      <a16:colId xmlns:a16="http://schemas.microsoft.com/office/drawing/2014/main" val="597024986"/>
                    </a:ext>
                  </a:extLst>
                </a:gridCol>
                <a:gridCol w="1845731">
                  <a:extLst>
                    <a:ext uri="{9D8B030D-6E8A-4147-A177-3AD203B41FA5}">
                      <a16:colId xmlns:a16="http://schemas.microsoft.com/office/drawing/2014/main" val="2192966765"/>
                    </a:ext>
                  </a:extLst>
                </a:gridCol>
              </a:tblGrid>
              <a:tr h="307987">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193578">
                <a:tc>
                  <a:txBody>
                    <a:bodyPr/>
                    <a:lstStyle/>
                    <a:p>
                      <a:pPr algn="ctr" fontAlgn="ctr"/>
                      <a:r>
                        <a:rPr lang="en-GB" sz="2000" b="0" i="0" u="none" strike="noStrike">
                          <a:solidFill>
                            <a:srgbClr val="000000"/>
                          </a:solidFill>
                          <a:effectLst/>
                          <a:latin typeface="Accord Light SF" pitchFamily="2" charset="0"/>
                        </a:rPr>
                        <a:t>Geography</a:t>
                      </a:r>
                    </a:p>
                  </a:txBody>
                  <a:tcPr marL="9525" marR="9525" marT="9525" marB="0" anchor="ctr"/>
                </a:tc>
                <a:tc>
                  <a:txBody>
                    <a:bodyPr/>
                    <a:lstStyle/>
                    <a:p>
                      <a:pPr algn="ctr" fontAlgn="ctr"/>
                      <a:r>
                        <a:rPr lang="en-GB" sz="1600" b="0" i="0" u="none" strike="noStrike">
                          <a:solidFill>
                            <a:srgbClr val="000000"/>
                          </a:solidFill>
                          <a:effectLst/>
                          <a:latin typeface="Accord Light SF" pitchFamily="2" charset="0"/>
                        </a:rPr>
                        <a:t>Watch three episodes of the BBC Coasts Series</a:t>
                      </a:r>
                    </a:p>
                  </a:txBody>
                  <a:tcPr marL="9525" marR="9525" marT="9525" marB="0" anchor="ctr"/>
                </a:tc>
                <a:tc>
                  <a:txBody>
                    <a:bodyPr/>
                    <a:lstStyle/>
                    <a:p>
                      <a:pPr algn="ctr" fontAlgn="ctr"/>
                      <a:r>
                        <a:rPr lang="en-GB" sz="1600" b="0" i="0" u="sng" strike="noStrike">
                          <a:solidFill>
                            <a:srgbClr val="0563C1"/>
                          </a:solidFill>
                          <a:effectLst/>
                          <a:latin typeface="Accord Light SF" pitchFamily="2" charset="0"/>
                          <a:hlinkClick r:id="rId2"/>
                        </a:rPr>
                        <a:t>Listen to at least two of these Costing the Earth podcasts</a:t>
                      </a:r>
                      <a:endParaRPr lang="en-GB" sz="16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600" b="0" i="0" u="none" strike="noStrike">
                          <a:solidFill>
                            <a:srgbClr val="000000"/>
                          </a:solidFill>
                          <a:effectLst/>
                          <a:latin typeface="Accord Light SF" pitchFamily="2" charset="0"/>
                        </a:rPr>
                        <a:t>Read an academic journal (Jstor/ Google Scholar) on a topic of your choice and write up your findings</a:t>
                      </a:r>
                    </a:p>
                  </a:txBody>
                  <a:tcPr marL="9525" marR="9525" marT="9525" marB="0" anchor="ctr"/>
                </a:tc>
                <a:tc>
                  <a:txBody>
                    <a:bodyPr/>
                    <a:lstStyle/>
                    <a:p>
                      <a:pPr algn="ctr" fontAlgn="b"/>
                      <a:r>
                        <a:rPr lang="en-GB" sz="1600" b="0" i="0" u="none" strike="noStrike">
                          <a:solidFill>
                            <a:srgbClr val="000000"/>
                          </a:solidFill>
                          <a:effectLst/>
                          <a:latin typeface="Accord Light SF" pitchFamily="2" charset="0"/>
                        </a:rPr>
                        <a:t>Research - Investigate commercial oil palm farming in Malaysia. What is oil palm used for? How is rainforest cleared to make way for this type of farming? What damage is done to habitats and the natural environment? Create a report </a:t>
                      </a:r>
                    </a:p>
                  </a:txBody>
                  <a:tcPr marL="9525" marR="9525" marT="9525" marB="0" anchor="ctr"/>
                </a:tc>
                <a:tc>
                  <a:txBody>
                    <a:bodyPr/>
                    <a:lstStyle/>
                    <a:p>
                      <a:pPr algn="ctr" fontAlgn="b"/>
                      <a:r>
                        <a:rPr lang="en-GB" sz="1600" b="0" i="0" u="sng" strike="noStrike">
                          <a:solidFill>
                            <a:srgbClr val="0563C1"/>
                          </a:solidFill>
                          <a:effectLst/>
                          <a:latin typeface="Accord Light SF" pitchFamily="2" charset="0"/>
                          <a:hlinkClick r:id="rId3"/>
                        </a:rPr>
                        <a:t>Research the United States Geological Survey (USGS) website to find a map of recent earthquakes. Copy and paste the map and describe where the recent earthquakes have occurred</a:t>
                      </a:r>
                      <a:endParaRPr lang="en-GB" sz="16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1600" b="0" i="0" u="sng" strike="noStrike" dirty="0">
                          <a:solidFill>
                            <a:srgbClr val="0563C1"/>
                          </a:solidFill>
                          <a:effectLst/>
                          <a:latin typeface="Accord Light SF" pitchFamily="2" charset="0"/>
                          <a:hlinkClick r:id="rId4"/>
                        </a:rPr>
                        <a:t>Complete a knowledge booster course</a:t>
                      </a:r>
                      <a:endParaRPr lang="en-GB" sz="1600" b="0" i="0" u="sng" strike="noStrike" dirty="0">
                        <a:solidFill>
                          <a:srgbClr val="0563C1"/>
                        </a:solidFill>
                        <a:effectLst/>
                        <a:latin typeface="Accord Light SF" pitchFamily="2"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8518251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276726" y="60325"/>
            <a:ext cx="10515600" cy="1325563"/>
          </a:xfrm>
        </p:spPr>
        <p:txBody>
          <a:bodyPr>
            <a:normAutofit/>
          </a:bodyPr>
          <a:lstStyle/>
          <a:p>
            <a:r>
              <a:rPr lang="en-GB" sz="5400" dirty="0">
                <a:latin typeface="Belfast Heavy SF" panose="020BE200000000000000" pitchFamily="34" charset="0"/>
              </a:rPr>
              <a:t>Computing</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132132773"/>
              </p:ext>
            </p:extLst>
          </p:nvPr>
        </p:nvGraphicFramePr>
        <p:xfrm>
          <a:off x="288758" y="1385888"/>
          <a:ext cx="11389895" cy="4501565"/>
        </p:xfrm>
        <a:graphic>
          <a:graphicData uri="http://schemas.openxmlformats.org/drawingml/2006/table">
            <a:tbl>
              <a:tblPr>
                <a:tableStyleId>{22838BEF-8BB2-4498-84A7-C5851F593DF1}</a:tableStyleId>
              </a:tblPr>
              <a:tblGrid>
                <a:gridCol w="1580283">
                  <a:extLst>
                    <a:ext uri="{9D8B030D-6E8A-4147-A177-3AD203B41FA5}">
                      <a16:colId xmlns:a16="http://schemas.microsoft.com/office/drawing/2014/main" val="2458019726"/>
                    </a:ext>
                  </a:extLst>
                </a:gridCol>
                <a:gridCol w="1867968">
                  <a:extLst>
                    <a:ext uri="{9D8B030D-6E8A-4147-A177-3AD203B41FA5}">
                      <a16:colId xmlns:a16="http://schemas.microsoft.com/office/drawing/2014/main" val="1109291525"/>
                    </a:ext>
                  </a:extLst>
                </a:gridCol>
                <a:gridCol w="1501045">
                  <a:extLst>
                    <a:ext uri="{9D8B030D-6E8A-4147-A177-3AD203B41FA5}">
                      <a16:colId xmlns:a16="http://schemas.microsoft.com/office/drawing/2014/main" val="684954266"/>
                    </a:ext>
                  </a:extLst>
                </a:gridCol>
                <a:gridCol w="1612234">
                  <a:extLst>
                    <a:ext uri="{9D8B030D-6E8A-4147-A177-3AD203B41FA5}">
                      <a16:colId xmlns:a16="http://schemas.microsoft.com/office/drawing/2014/main" val="1968360828"/>
                    </a:ext>
                  </a:extLst>
                </a:gridCol>
                <a:gridCol w="1656710">
                  <a:extLst>
                    <a:ext uri="{9D8B030D-6E8A-4147-A177-3AD203B41FA5}">
                      <a16:colId xmlns:a16="http://schemas.microsoft.com/office/drawing/2014/main" val="1553498707"/>
                    </a:ext>
                  </a:extLst>
                </a:gridCol>
                <a:gridCol w="1325924">
                  <a:extLst>
                    <a:ext uri="{9D8B030D-6E8A-4147-A177-3AD203B41FA5}">
                      <a16:colId xmlns:a16="http://schemas.microsoft.com/office/drawing/2014/main" val="597024986"/>
                    </a:ext>
                  </a:extLst>
                </a:gridCol>
                <a:gridCol w="1845731">
                  <a:extLst>
                    <a:ext uri="{9D8B030D-6E8A-4147-A177-3AD203B41FA5}">
                      <a16:colId xmlns:a16="http://schemas.microsoft.com/office/drawing/2014/main" val="2192966765"/>
                    </a:ext>
                  </a:extLst>
                </a:gridCol>
              </a:tblGrid>
              <a:tr h="307987">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193578">
                <a:tc>
                  <a:txBody>
                    <a:bodyPr/>
                    <a:lstStyle/>
                    <a:p>
                      <a:pPr algn="ctr" fontAlgn="ctr"/>
                      <a:r>
                        <a:rPr lang="en-GB" sz="2000" b="0" i="0" u="none" strike="noStrike">
                          <a:solidFill>
                            <a:srgbClr val="000000"/>
                          </a:solidFill>
                          <a:effectLst/>
                          <a:latin typeface="Accord Light SF" pitchFamily="2" charset="0"/>
                        </a:rPr>
                        <a:t>Computing</a:t>
                      </a:r>
                    </a:p>
                  </a:txBody>
                  <a:tcPr marL="9525" marR="9525" marT="9525" marB="0" anchor="ctr"/>
                </a:tc>
                <a:tc>
                  <a:txBody>
                    <a:bodyPr/>
                    <a:lstStyle/>
                    <a:p>
                      <a:pPr algn="ctr" fontAlgn="ctr"/>
                      <a:r>
                        <a:rPr lang="en-GB" sz="2000" b="0" i="0" u="none" strike="noStrike">
                          <a:solidFill>
                            <a:srgbClr val="000000"/>
                          </a:solidFill>
                          <a:effectLst/>
                          <a:latin typeface="Accord Light SF" pitchFamily="2" charset="0"/>
                        </a:rPr>
                        <a:t>Watch 'Hidden Figures'</a:t>
                      </a:r>
                    </a:p>
                  </a:txBody>
                  <a:tcPr marL="9525" marR="9525" marT="9525" marB="0" anchor="ctr"/>
                </a:tc>
                <a:tc>
                  <a:txBody>
                    <a:bodyPr/>
                    <a:lstStyle/>
                    <a:p>
                      <a:pPr algn="ctr" fontAlgn="ctr"/>
                      <a:r>
                        <a:rPr lang="en-GB" sz="2000" b="0" i="0" u="sng" strike="noStrike">
                          <a:solidFill>
                            <a:srgbClr val="0563C1"/>
                          </a:solidFill>
                          <a:effectLst/>
                          <a:latin typeface="Accord Light SF" pitchFamily="2" charset="0"/>
                          <a:hlinkClick r:id="rId2"/>
                        </a:rPr>
                        <a:t>Listen to this Ted Talk. Do you agree? Why?</a:t>
                      </a:r>
                      <a:endParaRPr lang="en-GB" sz="2000" b="0" i="0" u="sng" strike="noStrike">
                        <a:solidFill>
                          <a:srgbClr val="0563C1"/>
                        </a:solidFill>
                        <a:effectLst/>
                        <a:latin typeface="Accord Light SF" pitchFamily="2" charset="0"/>
                      </a:endParaRPr>
                    </a:p>
                  </a:txBody>
                  <a:tcPr marL="9525" marR="9525" marT="9525" marB="0" anchor="ctr"/>
                </a:tc>
                <a:tc>
                  <a:txBody>
                    <a:bodyPr/>
                    <a:lstStyle/>
                    <a:p>
                      <a:pPr algn="ctr" fontAlgn="ctr"/>
                      <a:r>
                        <a:rPr lang="en-GB" sz="2000" b="0" i="0" u="none" strike="noStrike">
                          <a:solidFill>
                            <a:srgbClr val="000000"/>
                          </a:solidFill>
                          <a:effectLst/>
                          <a:latin typeface="Accord Light SF" pitchFamily="2" charset="0"/>
                        </a:rPr>
                        <a:t>Visit our library and find a book on computing (fiction or non-fiction) e.g. "‘Bill Gates: Computer</a:t>
                      </a:r>
                      <a:br>
                        <a:rPr lang="en-GB" sz="2000" b="0" i="0" u="none" strike="noStrike">
                          <a:solidFill>
                            <a:srgbClr val="000000"/>
                          </a:solidFill>
                          <a:effectLst/>
                          <a:latin typeface="Accord Light SF" pitchFamily="2" charset="0"/>
                        </a:rPr>
                      </a:br>
                      <a:r>
                        <a:rPr lang="en-GB" sz="2000" b="0" i="0" u="none" strike="noStrike">
                          <a:solidFill>
                            <a:srgbClr val="000000"/>
                          </a:solidFill>
                          <a:effectLst/>
                          <a:latin typeface="Accord Light SF" pitchFamily="2" charset="0"/>
                        </a:rPr>
                        <a:t>Legend’ or The Cogwheel Brain’ by</a:t>
                      </a:r>
                      <a:br>
                        <a:rPr lang="en-GB" sz="2000" b="0" i="0" u="none" strike="noStrike">
                          <a:solidFill>
                            <a:srgbClr val="000000"/>
                          </a:solidFill>
                          <a:effectLst/>
                          <a:latin typeface="Accord Light SF" pitchFamily="2" charset="0"/>
                        </a:rPr>
                      </a:br>
                      <a:r>
                        <a:rPr lang="en-GB" sz="2000" b="0" i="0" u="none" strike="noStrike">
                          <a:solidFill>
                            <a:srgbClr val="000000"/>
                          </a:solidFill>
                          <a:effectLst/>
                          <a:latin typeface="Accord Light SF" pitchFamily="2" charset="0"/>
                        </a:rPr>
                        <a:t>Doron Swade</a:t>
                      </a:r>
                    </a:p>
                  </a:txBody>
                  <a:tcPr marL="9525" marR="9525" marT="9525" marB="0" anchor="ctr"/>
                </a:tc>
                <a:tc>
                  <a:txBody>
                    <a:bodyPr/>
                    <a:lstStyle/>
                    <a:p>
                      <a:pPr algn="ctr" fontAlgn="b"/>
                      <a:r>
                        <a:rPr lang="en-GB" sz="2000" b="0" i="0" u="none" strike="noStrike">
                          <a:solidFill>
                            <a:srgbClr val="000000"/>
                          </a:solidFill>
                          <a:effectLst/>
                          <a:latin typeface="Accord Light SF" pitchFamily="2" charset="0"/>
                        </a:rPr>
                        <a:t>Find out what Bell Labs has developed over the past 60 years and create a poster to display this information.</a:t>
                      </a:r>
                    </a:p>
                  </a:txBody>
                  <a:tcPr marL="9525" marR="9525" marT="9525" marB="0" anchor="ctr"/>
                </a:tc>
                <a:tc>
                  <a:txBody>
                    <a:bodyPr/>
                    <a:lstStyle/>
                    <a:p>
                      <a:pPr algn="ctr" fontAlgn="b"/>
                      <a:r>
                        <a:rPr lang="en-GB" sz="2000" b="0" i="0" u="none" strike="noStrike">
                          <a:solidFill>
                            <a:srgbClr val="000000"/>
                          </a:solidFill>
                          <a:effectLst/>
                          <a:latin typeface="Accord Light SF" pitchFamily="2" charset="0"/>
                        </a:rPr>
                        <a:t>Find out how Jeff Bezos started Amazon and write a newspaper article about him.</a:t>
                      </a:r>
                    </a:p>
                  </a:txBody>
                  <a:tcPr marL="9525" marR="9525" marT="9525" marB="0" anchor="ctr"/>
                </a:tc>
                <a:tc>
                  <a:txBody>
                    <a:bodyPr/>
                    <a:lstStyle/>
                    <a:p>
                      <a:pPr algn="ctr" fontAlgn="ctr"/>
                      <a:r>
                        <a:rPr lang="en-GB" sz="2000" b="0" i="0" u="sng" strike="noStrike" dirty="0">
                          <a:solidFill>
                            <a:srgbClr val="0563C1"/>
                          </a:solidFill>
                          <a:effectLst/>
                          <a:latin typeface="Accord Light SF" pitchFamily="2" charset="0"/>
                          <a:hlinkClick r:id="rId3"/>
                        </a:rPr>
                        <a:t>Keep up to date with news and register to The Register - find articles that </a:t>
                      </a:r>
                      <a:r>
                        <a:rPr lang="en-GB" sz="2000" b="0" i="0" u="sng" strike="noStrike" dirty="0" err="1">
                          <a:solidFill>
                            <a:srgbClr val="0563C1"/>
                          </a:solidFill>
                          <a:effectLst/>
                          <a:latin typeface="Accord Light SF" pitchFamily="2" charset="0"/>
                          <a:hlinkClick r:id="rId3"/>
                        </a:rPr>
                        <a:t>intreest</a:t>
                      </a:r>
                      <a:r>
                        <a:rPr lang="en-GB" sz="2000" b="0" i="0" u="sng" strike="noStrike" dirty="0">
                          <a:solidFill>
                            <a:srgbClr val="0563C1"/>
                          </a:solidFill>
                          <a:effectLst/>
                          <a:latin typeface="Accord Light SF" pitchFamily="2" charset="0"/>
                          <a:hlinkClick r:id="rId3"/>
                        </a:rPr>
                        <a:t> you and write why</a:t>
                      </a:r>
                      <a:endParaRPr lang="en-GB" sz="2000" b="0" i="0" u="sng" strike="noStrike" dirty="0">
                        <a:solidFill>
                          <a:srgbClr val="0563C1"/>
                        </a:solidFill>
                        <a:effectLst/>
                        <a:latin typeface="Accord Light SF" pitchFamily="2" charset="0"/>
                      </a:endParaRP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33020767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276726" y="60325"/>
            <a:ext cx="10515600" cy="1325563"/>
          </a:xfrm>
        </p:spPr>
        <p:txBody>
          <a:bodyPr>
            <a:normAutofit/>
          </a:bodyPr>
          <a:lstStyle/>
          <a:p>
            <a:r>
              <a:rPr lang="en-GB" sz="5400" dirty="0">
                <a:latin typeface="Belfast Heavy SF" panose="020BE200000000000000" pitchFamily="34" charset="0"/>
              </a:rPr>
              <a:t>Business Studies </a:t>
            </a: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3928677960"/>
              </p:ext>
            </p:extLst>
          </p:nvPr>
        </p:nvGraphicFramePr>
        <p:xfrm>
          <a:off x="288758" y="1385888"/>
          <a:ext cx="11389895" cy="4501565"/>
        </p:xfrm>
        <a:graphic>
          <a:graphicData uri="http://schemas.openxmlformats.org/drawingml/2006/table">
            <a:tbl>
              <a:tblPr>
                <a:tableStyleId>{22838BEF-8BB2-4498-84A7-C5851F593DF1}</a:tableStyleId>
              </a:tblPr>
              <a:tblGrid>
                <a:gridCol w="1580283">
                  <a:extLst>
                    <a:ext uri="{9D8B030D-6E8A-4147-A177-3AD203B41FA5}">
                      <a16:colId xmlns:a16="http://schemas.microsoft.com/office/drawing/2014/main" val="2458019726"/>
                    </a:ext>
                  </a:extLst>
                </a:gridCol>
                <a:gridCol w="1867968">
                  <a:extLst>
                    <a:ext uri="{9D8B030D-6E8A-4147-A177-3AD203B41FA5}">
                      <a16:colId xmlns:a16="http://schemas.microsoft.com/office/drawing/2014/main" val="1109291525"/>
                    </a:ext>
                  </a:extLst>
                </a:gridCol>
                <a:gridCol w="1501045">
                  <a:extLst>
                    <a:ext uri="{9D8B030D-6E8A-4147-A177-3AD203B41FA5}">
                      <a16:colId xmlns:a16="http://schemas.microsoft.com/office/drawing/2014/main" val="684954266"/>
                    </a:ext>
                  </a:extLst>
                </a:gridCol>
                <a:gridCol w="1612234">
                  <a:extLst>
                    <a:ext uri="{9D8B030D-6E8A-4147-A177-3AD203B41FA5}">
                      <a16:colId xmlns:a16="http://schemas.microsoft.com/office/drawing/2014/main" val="1968360828"/>
                    </a:ext>
                  </a:extLst>
                </a:gridCol>
                <a:gridCol w="1656710">
                  <a:extLst>
                    <a:ext uri="{9D8B030D-6E8A-4147-A177-3AD203B41FA5}">
                      <a16:colId xmlns:a16="http://schemas.microsoft.com/office/drawing/2014/main" val="1553498707"/>
                    </a:ext>
                  </a:extLst>
                </a:gridCol>
                <a:gridCol w="1325924">
                  <a:extLst>
                    <a:ext uri="{9D8B030D-6E8A-4147-A177-3AD203B41FA5}">
                      <a16:colId xmlns:a16="http://schemas.microsoft.com/office/drawing/2014/main" val="597024986"/>
                    </a:ext>
                  </a:extLst>
                </a:gridCol>
                <a:gridCol w="1845731">
                  <a:extLst>
                    <a:ext uri="{9D8B030D-6E8A-4147-A177-3AD203B41FA5}">
                      <a16:colId xmlns:a16="http://schemas.microsoft.com/office/drawing/2014/main" val="2192966765"/>
                    </a:ext>
                  </a:extLst>
                </a:gridCol>
              </a:tblGrid>
              <a:tr h="307987">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193578">
                <a:tc>
                  <a:txBody>
                    <a:bodyPr/>
                    <a:lstStyle/>
                    <a:p>
                      <a:pPr algn="ctr" fontAlgn="ctr"/>
                      <a:r>
                        <a:rPr lang="en-GB" sz="2000" b="0" i="0" u="none" strike="noStrike" dirty="0">
                          <a:solidFill>
                            <a:srgbClr val="000000"/>
                          </a:solidFill>
                          <a:effectLst/>
                          <a:latin typeface="Accord Light SF" pitchFamily="2" charset="0"/>
                        </a:rPr>
                        <a:t>Business Studies</a:t>
                      </a:r>
                    </a:p>
                  </a:txBody>
                  <a:tcPr marL="9525" marR="9525" marT="9525" marB="0" anchor="ctr"/>
                </a:tc>
                <a:tc>
                  <a:txBody>
                    <a:bodyPr/>
                    <a:lstStyle/>
                    <a:p>
                      <a:pPr algn="ctr" fontAlgn="b"/>
                      <a:r>
                        <a:rPr lang="en-GB" sz="1800" b="0" i="0" u="none" strike="noStrike">
                          <a:solidFill>
                            <a:srgbClr val="000000"/>
                          </a:solidFill>
                          <a:effectLst/>
                          <a:latin typeface="Accord Light SF" pitchFamily="2" charset="0"/>
                        </a:rPr>
                        <a:t>Watch an episode of The Apprentice and identify the entrepreneurial skills, qualities and motives that the candidates display, and that Lord Sugar state</a:t>
                      </a: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2"/>
                        </a:rPr>
                        <a:t>Listen to Talent Takes Practice podcast</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1800" b="0" i="0" u="none" strike="noStrike">
                          <a:solidFill>
                            <a:srgbClr val="000000"/>
                          </a:solidFill>
                          <a:effectLst/>
                          <a:latin typeface="Accord Light SF" pitchFamily="2" charset="0"/>
                        </a:rPr>
                        <a:t>Sign up for access to the Financial Times. Search ‘FT Schools’ and register. You have to register in school on our network – once signed up you can access anywhere for a year! Read an article a day for a week.</a:t>
                      </a:r>
                    </a:p>
                  </a:txBody>
                  <a:tcPr marL="9525" marR="9525" marT="9525" marB="0" anchor="ctr"/>
                </a:tc>
                <a:tc>
                  <a:txBody>
                    <a:bodyPr/>
                    <a:lstStyle/>
                    <a:p>
                      <a:pPr algn="ctr" fontAlgn="b"/>
                      <a:r>
                        <a:rPr lang="en-GB" sz="1800" b="0" i="0" u="none" strike="noStrike">
                          <a:solidFill>
                            <a:srgbClr val="000000"/>
                          </a:solidFill>
                          <a:effectLst/>
                          <a:latin typeface="Accord Light SF" pitchFamily="2" charset="0"/>
                        </a:rPr>
                        <a:t>Create a storyboard that shows the stages that a market researcher has to go through when creating and conducting a questionnaire</a:t>
                      </a:r>
                    </a:p>
                  </a:txBody>
                  <a:tcPr marL="9525" marR="9525" marT="9525" marB="0" anchor="ctr"/>
                </a:tc>
                <a:tc>
                  <a:txBody>
                    <a:bodyPr/>
                    <a:lstStyle/>
                    <a:p>
                      <a:pPr algn="ctr" fontAlgn="ctr"/>
                      <a:r>
                        <a:rPr lang="en-GB" sz="1800" b="0" i="0" u="sng" strike="noStrike">
                          <a:solidFill>
                            <a:srgbClr val="0563C1"/>
                          </a:solidFill>
                          <a:effectLst/>
                          <a:latin typeface="Accord Light SF" pitchFamily="2" charset="0"/>
                          <a:hlinkClick r:id="rId3"/>
                        </a:rPr>
                        <a:t>Write an action plan of how you would motivate your employees and what benefits you would provide as a business owner. Use the article to help.</a:t>
                      </a:r>
                      <a:endParaRPr lang="en-GB" sz="1800" b="0" i="0" u="sng" strike="noStrike">
                        <a:solidFill>
                          <a:srgbClr val="0563C1"/>
                        </a:solidFill>
                        <a:effectLst/>
                        <a:latin typeface="Accord Light SF" pitchFamily="2" charset="0"/>
                      </a:endParaRPr>
                    </a:p>
                  </a:txBody>
                  <a:tcPr marL="9525" marR="9525" marT="9525" marB="0" anchor="ctr"/>
                </a:tc>
                <a:tc>
                  <a:txBody>
                    <a:bodyPr/>
                    <a:lstStyle/>
                    <a:p>
                      <a:pPr algn="ctr" fontAlgn="b"/>
                      <a:r>
                        <a:rPr lang="en-GB" sz="1800" b="0" i="0" u="none" strike="noStrike" dirty="0">
                          <a:solidFill>
                            <a:srgbClr val="000000"/>
                          </a:solidFill>
                          <a:effectLst/>
                          <a:latin typeface="Accord Light SF" pitchFamily="2" charset="0"/>
                        </a:rPr>
                        <a:t>Find a Business related MOOC. Complete the course.</a:t>
                      </a:r>
                    </a:p>
                  </a:txBody>
                  <a:tcPr marL="9525" marR="9525" marT="9525" marB="0" anchor="ct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13156935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35B08C-9223-4C79-A0D5-BA2AA826B47F}"/>
              </a:ext>
            </a:extLst>
          </p:cNvPr>
          <p:cNvSpPr>
            <a:spLocks noGrp="1"/>
          </p:cNvSpPr>
          <p:nvPr>
            <p:ph type="title"/>
          </p:nvPr>
        </p:nvSpPr>
        <p:spPr>
          <a:xfrm>
            <a:off x="276726" y="60325"/>
            <a:ext cx="10515600" cy="1325563"/>
          </a:xfrm>
        </p:spPr>
        <p:txBody>
          <a:bodyPr>
            <a:normAutofit fontScale="90000"/>
          </a:bodyPr>
          <a:lstStyle/>
          <a:p>
            <a:r>
              <a:rPr lang="en-GB" sz="5400" dirty="0">
                <a:latin typeface="Belfast Heavy SF" panose="020BE200000000000000" pitchFamily="34" charset="0"/>
              </a:rPr>
              <a:t>Food Prep </a:t>
            </a:r>
            <a:r>
              <a:rPr lang="en-GB" sz="5400">
                <a:latin typeface="Belfast Heavy SF" panose="020BE200000000000000" pitchFamily="34" charset="0"/>
              </a:rPr>
              <a:t>and Nutrition</a:t>
            </a:r>
            <a:br>
              <a:rPr lang="en-GB" sz="5400">
                <a:latin typeface="Belfast Heavy SF" panose="020BE200000000000000" pitchFamily="34" charset="0"/>
              </a:rPr>
            </a:br>
            <a:endParaRPr lang="en-GB" sz="5400" dirty="0">
              <a:latin typeface="Belfast Heavy SF" panose="020BE200000000000000" pitchFamily="34" charset="0"/>
            </a:endParaRPr>
          </a:p>
        </p:txBody>
      </p:sp>
      <p:graphicFrame>
        <p:nvGraphicFramePr>
          <p:cNvPr id="6" name="Content Placeholder 5">
            <a:extLst>
              <a:ext uri="{FF2B5EF4-FFF2-40B4-BE49-F238E27FC236}">
                <a16:creationId xmlns:a16="http://schemas.microsoft.com/office/drawing/2014/main" id="{1F6F66A0-F18D-4B7D-BF07-F1BA9FFAD1AB}"/>
              </a:ext>
            </a:extLst>
          </p:cNvPr>
          <p:cNvGraphicFramePr>
            <a:graphicFrameLocks noGrp="1"/>
          </p:cNvGraphicFramePr>
          <p:nvPr>
            <p:ph idx="1"/>
            <p:extLst>
              <p:ext uri="{D42A27DB-BD31-4B8C-83A1-F6EECF244321}">
                <p14:modId xmlns:p14="http://schemas.microsoft.com/office/powerpoint/2010/main" val="1398913708"/>
              </p:ext>
            </p:extLst>
          </p:nvPr>
        </p:nvGraphicFramePr>
        <p:xfrm>
          <a:off x="288758" y="1385888"/>
          <a:ext cx="11389895" cy="4501565"/>
        </p:xfrm>
        <a:graphic>
          <a:graphicData uri="http://schemas.openxmlformats.org/drawingml/2006/table">
            <a:tbl>
              <a:tblPr>
                <a:tableStyleId>{22838BEF-8BB2-4498-84A7-C5851F593DF1}</a:tableStyleId>
              </a:tblPr>
              <a:tblGrid>
                <a:gridCol w="1580283">
                  <a:extLst>
                    <a:ext uri="{9D8B030D-6E8A-4147-A177-3AD203B41FA5}">
                      <a16:colId xmlns:a16="http://schemas.microsoft.com/office/drawing/2014/main" val="2458019726"/>
                    </a:ext>
                  </a:extLst>
                </a:gridCol>
                <a:gridCol w="1867968">
                  <a:extLst>
                    <a:ext uri="{9D8B030D-6E8A-4147-A177-3AD203B41FA5}">
                      <a16:colId xmlns:a16="http://schemas.microsoft.com/office/drawing/2014/main" val="1109291525"/>
                    </a:ext>
                  </a:extLst>
                </a:gridCol>
                <a:gridCol w="1501045">
                  <a:extLst>
                    <a:ext uri="{9D8B030D-6E8A-4147-A177-3AD203B41FA5}">
                      <a16:colId xmlns:a16="http://schemas.microsoft.com/office/drawing/2014/main" val="684954266"/>
                    </a:ext>
                  </a:extLst>
                </a:gridCol>
                <a:gridCol w="1612234">
                  <a:extLst>
                    <a:ext uri="{9D8B030D-6E8A-4147-A177-3AD203B41FA5}">
                      <a16:colId xmlns:a16="http://schemas.microsoft.com/office/drawing/2014/main" val="1968360828"/>
                    </a:ext>
                  </a:extLst>
                </a:gridCol>
                <a:gridCol w="1656710">
                  <a:extLst>
                    <a:ext uri="{9D8B030D-6E8A-4147-A177-3AD203B41FA5}">
                      <a16:colId xmlns:a16="http://schemas.microsoft.com/office/drawing/2014/main" val="1553498707"/>
                    </a:ext>
                  </a:extLst>
                </a:gridCol>
                <a:gridCol w="1325924">
                  <a:extLst>
                    <a:ext uri="{9D8B030D-6E8A-4147-A177-3AD203B41FA5}">
                      <a16:colId xmlns:a16="http://schemas.microsoft.com/office/drawing/2014/main" val="597024986"/>
                    </a:ext>
                  </a:extLst>
                </a:gridCol>
                <a:gridCol w="1845731">
                  <a:extLst>
                    <a:ext uri="{9D8B030D-6E8A-4147-A177-3AD203B41FA5}">
                      <a16:colId xmlns:a16="http://schemas.microsoft.com/office/drawing/2014/main" val="2192966765"/>
                    </a:ext>
                  </a:extLst>
                </a:gridCol>
              </a:tblGrid>
              <a:tr h="307987">
                <a:tc>
                  <a:txBody>
                    <a:bodyPr/>
                    <a:lstStyle/>
                    <a:p>
                      <a:pPr algn="ctr" fontAlgn="ctr"/>
                      <a:r>
                        <a:rPr lang="en-GB" sz="1600" u="none" strike="noStrike" dirty="0">
                          <a:effectLst/>
                          <a:latin typeface="Modern Love" panose="04090805081005020601" pitchFamily="82" charset="0"/>
                        </a:rPr>
                        <a:t>Subjects</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Watch</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Listen</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Read</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Create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Write</a:t>
                      </a:r>
                      <a:endParaRPr lang="en-GB" sz="1600" b="1" i="0" u="none" strike="noStrike" dirty="0">
                        <a:solidFill>
                          <a:srgbClr val="000000"/>
                        </a:solidFill>
                        <a:effectLst/>
                        <a:latin typeface="Modern Love" panose="04090805081005020601" pitchFamily="82" charset="0"/>
                      </a:endParaRPr>
                    </a:p>
                  </a:txBody>
                  <a:tcPr marL="7650" marR="7650" marT="7650" marB="0" anchor="ctr"/>
                </a:tc>
                <a:tc>
                  <a:txBody>
                    <a:bodyPr/>
                    <a:lstStyle/>
                    <a:p>
                      <a:pPr algn="ctr" fontAlgn="ctr"/>
                      <a:r>
                        <a:rPr lang="en-GB" sz="1600" u="none" strike="noStrike" dirty="0">
                          <a:effectLst/>
                          <a:latin typeface="Modern Love" panose="04090805081005020601" pitchFamily="82" charset="0"/>
                        </a:rPr>
                        <a:t>Do</a:t>
                      </a:r>
                      <a:endParaRPr lang="en-GB" sz="1600" b="1" i="0" u="none" strike="noStrike" dirty="0">
                        <a:solidFill>
                          <a:srgbClr val="000000"/>
                        </a:solidFill>
                        <a:effectLst/>
                        <a:latin typeface="Modern Love" panose="04090805081005020601" pitchFamily="82" charset="0"/>
                      </a:endParaRPr>
                    </a:p>
                  </a:txBody>
                  <a:tcPr marL="7650" marR="7650" marT="7650" marB="0" anchor="ctr"/>
                </a:tc>
                <a:extLst>
                  <a:ext uri="{0D108BD9-81ED-4DB2-BD59-A6C34878D82A}">
                    <a16:rowId xmlns:a16="http://schemas.microsoft.com/office/drawing/2014/main" val="3079046993"/>
                  </a:ext>
                </a:extLst>
              </a:tr>
              <a:tr h="4193578">
                <a:tc>
                  <a:txBody>
                    <a:bodyPr/>
                    <a:lstStyle/>
                    <a:p>
                      <a:pPr algn="ctr" fontAlgn="ctr"/>
                      <a:r>
                        <a:rPr lang="en-GB" sz="2000" b="0" i="0" u="none" strike="noStrike" dirty="0">
                          <a:solidFill>
                            <a:srgbClr val="000000"/>
                          </a:solidFill>
                          <a:effectLst/>
                          <a:latin typeface="Accord Light SF" pitchFamily="2" charset="0"/>
                        </a:rPr>
                        <a:t>Business Studies</a:t>
                      </a:r>
                    </a:p>
                  </a:txBody>
                  <a:tcPr marL="9525" marR="9525" marT="9525" marB="0" anchor="ctr"/>
                </a:tc>
                <a:tc>
                  <a:txBody>
                    <a:bodyPr/>
                    <a:lstStyle/>
                    <a:p>
                      <a:r>
                        <a:rPr lang="en-GB" sz="1800" dirty="0">
                          <a:latin typeface="Accord Light SF"/>
                        </a:rPr>
                        <a:t>Episodes of MasterChef or Great British Bake Off. See how food is made and presented. </a:t>
                      </a:r>
                    </a:p>
                    <a:p>
                      <a:r>
                        <a:rPr lang="en-GB" sz="1800" dirty="0">
                          <a:latin typeface="Accord Light SF"/>
                        </a:rPr>
                        <a:t>Watch Inside the Factory.</a:t>
                      </a:r>
                    </a:p>
                  </a:txBody>
                  <a:tcPr/>
                </a:tc>
                <a:tc>
                  <a:txBody>
                    <a:bodyPr/>
                    <a:lstStyle/>
                    <a:p>
                      <a:r>
                        <a:rPr lang="en-GB" sz="1800" dirty="0">
                          <a:latin typeface="Accord Light SF"/>
                        </a:rPr>
                        <a:t>To Ted talks on Nutrition – The role of food in Health  </a:t>
                      </a:r>
                    </a:p>
                  </a:txBody>
                  <a:tcPr/>
                </a:tc>
                <a:tc>
                  <a:txBody>
                    <a:bodyPr/>
                    <a:lstStyle/>
                    <a:p>
                      <a:r>
                        <a:rPr lang="en-GB" sz="1800" dirty="0">
                          <a:latin typeface="Accord Light SF"/>
                        </a:rPr>
                        <a:t>Recipes in cookery books – Understand the order of which ingredients are added to a recipe</a:t>
                      </a:r>
                    </a:p>
                  </a:txBody>
                  <a:tcPr/>
                </a:tc>
                <a:tc>
                  <a:txBody>
                    <a:bodyPr/>
                    <a:lstStyle/>
                    <a:p>
                      <a:r>
                        <a:rPr lang="en-GB" sz="1800" dirty="0">
                          <a:latin typeface="Accord Light SF"/>
                        </a:rPr>
                        <a:t>A meal plan for a person with an allergy </a:t>
                      </a:r>
                    </a:p>
                  </a:txBody>
                  <a:tcPr/>
                </a:tc>
                <a:tc>
                  <a:txBody>
                    <a:bodyPr/>
                    <a:lstStyle/>
                    <a:p>
                      <a:r>
                        <a:rPr lang="en-GB" sz="1800" dirty="0">
                          <a:latin typeface="Accord Light SF"/>
                        </a:rPr>
                        <a:t>A letter to your local MP, discussing food miles and why we should buy British food. </a:t>
                      </a:r>
                    </a:p>
                  </a:txBody>
                  <a:tcPr/>
                </a:tc>
                <a:tc>
                  <a:txBody>
                    <a:bodyPr/>
                    <a:lstStyle/>
                    <a:p>
                      <a:r>
                        <a:rPr lang="en-GB" sz="1800" dirty="0">
                          <a:latin typeface="Accord Light SF"/>
                        </a:rPr>
                        <a:t>Research and find a recipe which you would like to make. Cook the recipe and take a photograph. How could you change the recipe to make it healthier? </a:t>
                      </a:r>
                    </a:p>
                  </a:txBody>
                  <a:tcPr/>
                </a:tc>
                <a:extLst>
                  <a:ext uri="{0D108BD9-81ED-4DB2-BD59-A6C34878D82A}">
                    <a16:rowId xmlns:a16="http://schemas.microsoft.com/office/drawing/2014/main" val="1667118505"/>
                  </a:ext>
                </a:extLst>
              </a:tr>
            </a:tbl>
          </a:graphicData>
        </a:graphic>
      </p:graphicFrame>
    </p:spTree>
    <p:extLst>
      <p:ext uri="{BB962C8B-B14F-4D97-AF65-F5344CB8AC3E}">
        <p14:creationId xmlns:p14="http://schemas.microsoft.com/office/powerpoint/2010/main" val="23199254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B1E51-CD6B-4844-804B-A7994E4D9CB7}"/>
              </a:ext>
            </a:extLst>
          </p:cNvPr>
          <p:cNvSpPr>
            <a:spLocks noGrp="1"/>
          </p:cNvSpPr>
          <p:nvPr>
            <p:ph type="title"/>
          </p:nvPr>
        </p:nvSpPr>
        <p:spPr/>
        <p:txBody>
          <a:bodyPr/>
          <a:lstStyle/>
          <a:p>
            <a:r>
              <a:rPr lang="en-GB" dirty="0">
                <a:ln>
                  <a:solidFill>
                    <a:schemeClr val="accent4">
                      <a:lumMod val="60000"/>
                      <a:lumOff val="40000"/>
                    </a:schemeClr>
                  </a:solidFill>
                </a:ln>
                <a:solidFill>
                  <a:schemeClr val="accent6">
                    <a:lumMod val="75000"/>
                  </a:schemeClr>
                </a:solidFill>
                <a:latin typeface="AlphabetSoup Tilt BT" panose="04020905020B06060204" pitchFamily="82" charset="0"/>
              </a:rPr>
              <a:t>Record log</a:t>
            </a:r>
          </a:p>
        </p:txBody>
      </p:sp>
      <p:graphicFrame>
        <p:nvGraphicFramePr>
          <p:cNvPr id="5" name="Content Placeholder 4">
            <a:extLst>
              <a:ext uri="{FF2B5EF4-FFF2-40B4-BE49-F238E27FC236}">
                <a16:creationId xmlns:a16="http://schemas.microsoft.com/office/drawing/2014/main" id="{A35C81BE-0346-47C5-9279-22234881ADE5}"/>
              </a:ext>
            </a:extLst>
          </p:cNvPr>
          <p:cNvGraphicFramePr>
            <a:graphicFrameLocks noGrp="1"/>
          </p:cNvGraphicFramePr>
          <p:nvPr>
            <p:ph idx="1"/>
          </p:nvPr>
        </p:nvGraphicFramePr>
        <p:xfrm>
          <a:off x="245445" y="1931176"/>
          <a:ext cx="10260435" cy="4454352"/>
        </p:xfrm>
        <a:graphic>
          <a:graphicData uri="http://schemas.openxmlformats.org/drawingml/2006/table">
            <a:tbl>
              <a:tblPr firstRow="1" firstCol="1" bandRow="1">
                <a:tableStyleId>{5A111915-BE36-4E01-A7E5-04B1672EAD32}</a:tableStyleId>
              </a:tblPr>
              <a:tblGrid>
                <a:gridCol w="839471">
                  <a:extLst>
                    <a:ext uri="{9D8B030D-6E8A-4147-A177-3AD203B41FA5}">
                      <a16:colId xmlns:a16="http://schemas.microsoft.com/office/drawing/2014/main" val="2991348463"/>
                    </a:ext>
                  </a:extLst>
                </a:gridCol>
                <a:gridCol w="2329585">
                  <a:extLst>
                    <a:ext uri="{9D8B030D-6E8A-4147-A177-3AD203B41FA5}">
                      <a16:colId xmlns:a16="http://schemas.microsoft.com/office/drawing/2014/main" val="801123932"/>
                    </a:ext>
                  </a:extLst>
                </a:gridCol>
                <a:gridCol w="2407579">
                  <a:extLst>
                    <a:ext uri="{9D8B030D-6E8A-4147-A177-3AD203B41FA5}">
                      <a16:colId xmlns:a16="http://schemas.microsoft.com/office/drawing/2014/main" val="2713870840"/>
                    </a:ext>
                  </a:extLst>
                </a:gridCol>
                <a:gridCol w="1321808">
                  <a:extLst>
                    <a:ext uri="{9D8B030D-6E8A-4147-A177-3AD203B41FA5}">
                      <a16:colId xmlns:a16="http://schemas.microsoft.com/office/drawing/2014/main" val="4019019916"/>
                    </a:ext>
                  </a:extLst>
                </a:gridCol>
                <a:gridCol w="1680996">
                  <a:extLst>
                    <a:ext uri="{9D8B030D-6E8A-4147-A177-3AD203B41FA5}">
                      <a16:colId xmlns:a16="http://schemas.microsoft.com/office/drawing/2014/main" val="833806975"/>
                    </a:ext>
                  </a:extLst>
                </a:gridCol>
                <a:gridCol w="1680996">
                  <a:extLst>
                    <a:ext uri="{9D8B030D-6E8A-4147-A177-3AD203B41FA5}">
                      <a16:colId xmlns:a16="http://schemas.microsoft.com/office/drawing/2014/main" val="4103114115"/>
                    </a:ext>
                  </a:extLst>
                </a:gridCol>
              </a:tblGrid>
              <a:tr h="1093309">
                <a:tc>
                  <a:txBody>
                    <a:bodyPr/>
                    <a:lstStyle/>
                    <a:p>
                      <a:pPr algn="ctr">
                        <a:spcAft>
                          <a:spcPts val="0"/>
                        </a:spcAft>
                      </a:pPr>
                      <a:r>
                        <a:rPr lang="en-GB" sz="1100" dirty="0">
                          <a:effectLst/>
                          <a:latin typeface="Accord Light SF" pitchFamily="2" charset="0"/>
                        </a:rPr>
                        <a:t>Session</a:t>
                      </a:r>
                      <a:endParaRPr lang="en-GB" sz="1100" dirty="0">
                        <a:effectLst/>
                        <a:latin typeface="Accord Light SF" pitchFamily="2" charset="0"/>
                        <a:ea typeface="MS Mincho" panose="02020609040205080304" pitchFamily="49" charset="-128"/>
                        <a:cs typeface="Times New Roman" panose="02020603050405020304" pitchFamily="18" charset="0"/>
                      </a:endParaRPr>
                    </a:p>
                  </a:txBody>
                  <a:tcPr marL="61375" marR="613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spcAft>
                          <a:spcPts val="0"/>
                        </a:spcAft>
                      </a:pPr>
                      <a:r>
                        <a:rPr lang="en-GB" sz="1100" dirty="0">
                          <a:effectLst/>
                          <a:latin typeface="Accord Light SF" pitchFamily="2" charset="0"/>
                        </a:rPr>
                        <a:t>Topic / Academic Activity</a:t>
                      </a:r>
                      <a:endParaRPr lang="en-GB" sz="1100" dirty="0">
                        <a:effectLst/>
                        <a:latin typeface="Accord Light SF" pitchFamily="2" charset="0"/>
                        <a:ea typeface="MS Mincho" panose="02020609040205080304" pitchFamily="49" charset="-128"/>
                        <a:cs typeface="Times New Roman" panose="02020603050405020304" pitchFamily="18" charset="0"/>
                      </a:endParaRPr>
                    </a:p>
                  </a:txBody>
                  <a:tcPr marL="61375" marR="613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spcAft>
                          <a:spcPts val="0"/>
                        </a:spcAft>
                      </a:pPr>
                      <a:r>
                        <a:rPr lang="en-GB" sz="1100" dirty="0">
                          <a:effectLst/>
                          <a:latin typeface="Accord Light SF" pitchFamily="2" charset="0"/>
                        </a:rPr>
                        <a:t>Key Learning Points (max. 3)</a:t>
                      </a:r>
                      <a:endParaRPr lang="en-GB" sz="1100" dirty="0">
                        <a:effectLst/>
                        <a:latin typeface="Accord Light SF" pitchFamily="2" charset="0"/>
                        <a:ea typeface="MS Mincho" panose="02020609040205080304" pitchFamily="49" charset="-128"/>
                        <a:cs typeface="Times New Roman" panose="02020603050405020304" pitchFamily="18" charset="0"/>
                      </a:endParaRPr>
                    </a:p>
                  </a:txBody>
                  <a:tcPr marL="61375" marR="613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spcAft>
                          <a:spcPts val="0"/>
                        </a:spcAft>
                      </a:pPr>
                      <a:r>
                        <a:rPr lang="en-GB" sz="1100" dirty="0">
                          <a:effectLst/>
                          <a:latin typeface="Accord Light SF" pitchFamily="2" charset="0"/>
                        </a:rPr>
                        <a:t>Questions raised from learning</a:t>
                      </a:r>
                      <a:endParaRPr lang="en-GB" sz="1100" dirty="0">
                        <a:effectLst/>
                        <a:latin typeface="Accord Light SF" pitchFamily="2" charset="0"/>
                        <a:ea typeface="MS Mincho" panose="02020609040205080304" pitchFamily="49" charset="-128"/>
                        <a:cs typeface="Times New Roman" panose="02020603050405020304" pitchFamily="18" charset="0"/>
                      </a:endParaRPr>
                    </a:p>
                  </a:txBody>
                  <a:tcPr marL="61375" marR="613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spcAft>
                          <a:spcPts val="0"/>
                        </a:spcAft>
                      </a:pPr>
                      <a:r>
                        <a:rPr lang="en-GB" sz="1100" dirty="0">
                          <a:effectLst/>
                          <a:latin typeface="Accord Light SF" pitchFamily="2" charset="0"/>
                        </a:rPr>
                        <a:t>Action Points </a:t>
                      </a:r>
                      <a:endParaRPr lang="en-GB" sz="1100" dirty="0">
                        <a:effectLst/>
                        <a:latin typeface="Accord Light SF" pitchFamily="2" charset="0"/>
                        <a:ea typeface="MS Mincho" panose="02020609040205080304" pitchFamily="49" charset="-128"/>
                        <a:cs typeface="Times New Roman" panose="02020603050405020304" pitchFamily="18" charset="0"/>
                      </a:endParaRPr>
                    </a:p>
                  </a:txBody>
                  <a:tcPr marL="61375" marR="613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spcAft>
                          <a:spcPts val="0"/>
                        </a:spcAft>
                      </a:pPr>
                      <a:r>
                        <a:rPr lang="en-GB" sz="1100" dirty="0">
                          <a:effectLst/>
                          <a:latin typeface="Accord Light SF" pitchFamily="2" charset="0"/>
                        </a:rPr>
                        <a:t>Points collected (if go through with idea)</a:t>
                      </a:r>
                      <a:endParaRPr lang="en-GB" sz="1100" dirty="0">
                        <a:effectLst/>
                        <a:latin typeface="Accord Light SF" pitchFamily="2"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2745657199"/>
                  </a:ext>
                </a:extLst>
              </a:tr>
              <a:tr h="1210832">
                <a:tc>
                  <a:txBody>
                    <a:bodyPr/>
                    <a:lstStyle/>
                    <a:p>
                      <a:pPr algn="ctr">
                        <a:spcBef>
                          <a:spcPts val="300"/>
                        </a:spcBef>
                        <a:spcAft>
                          <a:spcPts val="300"/>
                        </a:spcAft>
                      </a:pPr>
                      <a:r>
                        <a:rPr lang="en-GB" sz="1100" dirty="0">
                          <a:effectLst/>
                        </a:rPr>
                        <a:t>1</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3390"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a:effectLst/>
                        </a:rPr>
                        <a:t> </a:t>
                      </a:r>
                      <a:endParaRPr lang="en-GB" sz="110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00332525"/>
                  </a:ext>
                </a:extLst>
              </a:tr>
              <a:tr h="716737">
                <a:tc>
                  <a:txBody>
                    <a:bodyPr/>
                    <a:lstStyle/>
                    <a:p>
                      <a:pPr algn="ctr">
                        <a:spcBef>
                          <a:spcPts val="300"/>
                        </a:spcBef>
                        <a:spcAft>
                          <a:spcPts val="300"/>
                        </a:spcAft>
                      </a:pPr>
                      <a:r>
                        <a:rPr lang="en-GB" sz="1100" dirty="0">
                          <a:effectLst/>
                        </a:rPr>
                        <a:t>2</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457200"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a:effectLst/>
                        </a:rPr>
                        <a:t> </a:t>
                      </a:r>
                      <a:endParaRPr lang="en-GB" sz="110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45709377"/>
                  </a:ext>
                </a:extLst>
              </a:tr>
              <a:tr h="716737">
                <a:tc>
                  <a:txBody>
                    <a:bodyPr/>
                    <a:lstStyle/>
                    <a:p>
                      <a:pPr algn="ctr">
                        <a:spcBef>
                          <a:spcPts val="300"/>
                        </a:spcBef>
                        <a:spcAft>
                          <a:spcPts val="300"/>
                        </a:spcAft>
                      </a:pPr>
                      <a:r>
                        <a:rPr lang="en-GB" sz="1100" dirty="0">
                          <a:effectLst/>
                        </a:rPr>
                        <a:t>3</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a:effectLst/>
                        </a:rPr>
                        <a:t> </a:t>
                      </a:r>
                      <a:endParaRPr lang="en-GB" sz="110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63513009"/>
                  </a:ext>
                </a:extLst>
              </a:tr>
              <a:tr h="716737">
                <a:tc>
                  <a:txBody>
                    <a:bodyPr/>
                    <a:lstStyle/>
                    <a:p>
                      <a:pPr algn="ctr">
                        <a:spcBef>
                          <a:spcPts val="300"/>
                        </a:spcBef>
                        <a:spcAft>
                          <a:spcPts val="300"/>
                        </a:spcAft>
                      </a:pPr>
                      <a:r>
                        <a:rPr lang="en-GB" sz="1100" dirty="0">
                          <a:effectLst/>
                        </a:rPr>
                        <a:t>4</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a:effectLst/>
                        </a:rPr>
                        <a:t> </a:t>
                      </a:r>
                      <a:endParaRPr lang="en-GB" sz="110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spcBef>
                          <a:spcPts val="300"/>
                        </a:spcBef>
                        <a:spcAft>
                          <a:spcPts val="300"/>
                        </a:spcAft>
                      </a:pPr>
                      <a:r>
                        <a:rPr lang="en-GB" sz="1100" dirty="0">
                          <a:effectLst/>
                        </a:rPr>
                        <a:t> </a:t>
                      </a:r>
                      <a:endParaRPr lang="en-GB" sz="1100" dirty="0">
                        <a:effectLst/>
                        <a:latin typeface="Times" panose="02020603050405020304" pitchFamily="18" charset="0"/>
                        <a:ea typeface="MS Mincho" panose="02020609040205080304" pitchFamily="49" charset="-128"/>
                        <a:cs typeface="Times New Roman" panose="02020603050405020304" pitchFamily="18" charset="0"/>
                      </a:endParaRPr>
                    </a:p>
                  </a:txBody>
                  <a:tcPr marL="61375" marR="613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26615513"/>
                  </a:ext>
                </a:extLst>
              </a:tr>
            </a:tbl>
          </a:graphicData>
        </a:graphic>
      </p:graphicFrame>
      <p:sp>
        <p:nvSpPr>
          <p:cNvPr id="3" name="TextBox 2">
            <a:extLst>
              <a:ext uri="{FF2B5EF4-FFF2-40B4-BE49-F238E27FC236}">
                <a16:creationId xmlns:a16="http://schemas.microsoft.com/office/drawing/2014/main" id="{4C27547C-AB01-C12F-3EBA-1E86F78606AD}"/>
              </a:ext>
            </a:extLst>
          </p:cNvPr>
          <p:cNvSpPr txBox="1"/>
          <p:nvPr/>
        </p:nvSpPr>
        <p:spPr>
          <a:xfrm>
            <a:off x="9417773" y="98967"/>
            <a:ext cx="2715823" cy="1754326"/>
          </a:xfrm>
          <a:prstGeom prst="rect">
            <a:avLst/>
          </a:prstGeom>
          <a:noFill/>
          <a:ln w="28575">
            <a:solidFill>
              <a:schemeClr val="accent6">
                <a:lumMod val="75000"/>
              </a:schemeClr>
            </a:solidFill>
          </a:ln>
        </p:spPr>
        <p:txBody>
          <a:bodyPr wrap="square" numCol="2" rtlCol="0">
            <a:spAutoFit/>
          </a:bodyPr>
          <a:lstStyle/>
          <a:p>
            <a:r>
              <a:rPr lang="en-GB" b="1" u="sng" dirty="0">
                <a:latin typeface="Amasis MT Pro Black" panose="02040A04050005020304" pitchFamily="18" charset="0"/>
              </a:rPr>
              <a:t>POINTS:</a:t>
            </a:r>
          </a:p>
          <a:p>
            <a:endParaRPr lang="en-GB" b="1" u="sng" dirty="0">
              <a:latin typeface="Amasis MT Pro Black" panose="02040A04050005020304" pitchFamily="18" charset="0"/>
            </a:endParaRPr>
          </a:p>
          <a:p>
            <a:r>
              <a:rPr lang="en-GB" dirty="0">
                <a:latin typeface="Amasis MT Pro" panose="02040504050005020304" pitchFamily="18" charset="0"/>
              </a:rPr>
              <a:t>Watch: 1</a:t>
            </a:r>
          </a:p>
          <a:p>
            <a:r>
              <a:rPr lang="en-GB" dirty="0">
                <a:latin typeface="Amasis MT Pro" panose="02040504050005020304" pitchFamily="18" charset="0"/>
              </a:rPr>
              <a:t>Listen: 1</a:t>
            </a:r>
          </a:p>
          <a:p>
            <a:r>
              <a:rPr lang="en-GB" dirty="0">
                <a:latin typeface="Amasis MT Pro" panose="02040504050005020304" pitchFamily="18" charset="0"/>
              </a:rPr>
              <a:t>Read: 2</a:t>
            </a:r>
          </a:p>
          <a:p>
            <a:endParaRPr lang="en-GB" dirty="0">
              <a:latin typeface="Amasis MT Pro" panose="02040504050005020304" pitchFamily="18" charset="0"/>
            </a:endParaRPr>
          </a:p>
          <a:p>
            <a:endParaRPr lang="en-GB" dirty="0">
              <a:latin typeface="Amasis MT Pro" panose="02040504050005020304" pitchFamily="18" charset="0"/>
            </a:endParaRPr>
          </a:p>
          <a:p>
            <a:endParaRPr lang="en-GB" dirty="0">
              <a:latin typeface="Amasis MT Pro" panose="02040504050005020304" pitchFamily="18" charset="0"/>
            </a:endParaRPr>
          </a:p>
          <a:p>
            <a:r>
              <a:rPr lang="en-GB" dirty="0">
                <a:latin typeface="Amasis MT Pro" panose="02040504050005020304" pitchFamily="18" charset="0"/>
              </a:rPr>
              <a:t>Create: 3 </a:t>
            </a:r>
          </a:p>
          <a:p>
            <a:r>
              <a:rPr lang="en-GB" dirty="0">
                <a:latin typeface="Amasis MT Pro" panose="02040504050005020304" pitchFamily="18" charset="0"/>
              </a:rPr>
              <a:t>Write:3 </a:t>
            </a:r>
          </a:p>
          <a:p>
            <a:r>
              <a:rPr lang="en-GB" dirty="0">
                <a:latin typeface="Amasis MT Pro" panose="02040504050005020304" pitchFamily="18" charset="0"/>
              </a:rPr>
              <a:t>Do: 3</a:t>
            </a:r>
          </a:p>
          <a:p>
            <a:endParaRPr lang="en-GB" dirty="0"/>
          </a:p>
        </p:txBody>
      </p:sp>
    </p:spTree>
    <p:extLst>
      <p:ext uri="{BB962C8B-B14F-4D97-AF65-F5344CB8AC3E}">
        <p14:creationId xmlns:p14="http://schemas.microsoft.com/office/powerpoint/2010/main" val="1087022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BFFBA-B0A4-4A84-949D-A4CFBCAC86A7}"/>
              </a:ext>
            </a:extLst>
          </p:cNvPr>
          <p:cNvSpPr>
            <a:spLocks noGrp="1"/>
          </p:cNvSpPr>
          <p:nvPr>
            <p:ph type="title"/>
          </p:nvPr>
        </p:nvSpPr>
        <p:spPr/>
        <p:txBody>
          <a:bodyPr/>
          <a:lstStyle/>
          <a:p>
            <a:r>
              <a:rPr lang="en-GB" dirty="0">
                <a:latin typeface="Accord Light SF" pitchFamily="2" charset="0"/>
              </a:rPr>
              <a:t>Any further ideas or evidence of your learning?</a:t>
            </a:r>
          </a:p>
        </p:txBody>
      </p:sp>
      <p:sp>
        <p:nvSpPr>
          <p:cNvPr id="3" name="Content Placeholder 2">
            <a:extLst>
              <a:ext uri="{FF2B5EF4-FFF2-40B4-BE49-F238E27FC236}">
                <a16:creationId xmlns:a16="http://schemas.microsoft.com/office/drawing/2014/main" id="{0BB8A21B-3226-42E9-9F59-BF93F2C9464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7825382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ordons Template (16.9).pptx" id="{75DE6846-73CD-4C1D-A4FB-7D974208E5E8}" vid="{24347CF6-FDE0-45DD-A437-C76D0759ABF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CBEE2CE7D835A4EB6DF2FD6E7CF5F39" ma:contentTypeVersion="2" ma:contentTypeDescription="Create a new document." ma:contentTypeScope="" ma:versionID="cf525367c5cc34eaf9a6018b1bc80937">
  <xsd:schema xmlns:xsd="http://www.w3.org/2001/XMLSchema" xmlns:xs="http://www.w3.org/2001/XMLSchema" xmlns:p="http://schemas.microsoft.com/office/2006/metadata/properties" xmlns:ns3="8c5e18d3-3bda-40af-89b2-fbc30743d492" targetNamespace="http://schemas.microsoft.com/office/2006/metadata/properties" ma:root="true" ma:fieldsID="c456dc973ee0f568b29a9c059daf9703" ns3:_="">
    <xsd:import namespace="8c5e18d3-3bda-40af-89b2-fbc30743d492"/>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5e18d3-3bda-40af-89b2-fbc30743d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A500FB-BBE3-44E7-87EA-2B78740EAB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5e18d3-3bda-40af-89b2-fbc30743d4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C06630F-40C3-467A-945B-6229325CA799}">
  <ds:schemaRefs>
    <ds:schemaRef ds:uri="http://schemas.microsoft.com/office/2006/documentManagement/types"/>
    <ds:schemaRef ds:uri="http://purl.org/dc/elements/1.1/"/>
    <ds:schemaRef ds:uri="8c5e18d3-3bda-40af-89b2-fbc30743d492"/>
    <ds:schemaRef ds:uri="http://schemas.microsoft.com/office/2006/metadata/properties"/>
    <ds:schemaRef ds:uri="http://purl.org/dc/term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84EA8245-7DAB-4329-BE78-D317359B6C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blank</Template>
  <TotalTime>59</TotalTime>
  <Words>2632</Words>
  <Application>Microsoft Office PowerPoint</Application>
  <PresentationFormat>Widescreen</PresentationFormat>
  <Paragraphs>367</Paragraphs>
  <Slides>25</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25</vt:i4>
      </vt:variant>
    </vt:vector>
  </HeadingPairs>
  <TitlesOfParts>
    <vt:vector size="37" baseType="lpstr">
      <vt:lpstr>Accord Light SF</vt:lpstr>
      <vt:lpstr>Accord SF</vt:lpstr>
      <vt:lpstr>AlphabetSoup Tilt BT</vt:lpstr>
      <vt:lpstr>Amasis MT Pro</vt:lpstr>
      <vt:lpstr>Amasis MT Pro Black</vt:lpstr>
      <vt:lpstr>Arial</vt:lpstr>
      <vt:lpstr>Belfast Heavy SF</vt:lpstr>
      <vt:lpstr>Calibri</vt:lpstr>
      <vt:lpstr>Calibri Light</vt:lpstr>
      <vt:lpstr>Modern Love</vt:lpstr>
      <vt:lpstr>Times</vt:lpstr>
      <vt:lpstr>Office Theme</vt:lpstr>
      <vt:lpstr>Year 10 Scholars Programme</vt:lpstr>
      <vt:lpstr>Firstly….Welcome and Well Done!</vt:lpstr>
      <vt:lpstr>What you will do:</vt:lpstr>
      <vt:lpstr>Independent Project Details</vt:lpstr>
      <vt:lpstr>You need to watch one Brilliant Club video a half-term:</vt:lpstr>
      <vt:lpstr>English</vt:lpstr>
      <vt:lpstr>Maths</vt:lpstr>
      <vt:lpstr>Science</vt:lpstr>
      <vt:lpstr>German</vt:lpstr>
      <vt:lpstr>Spanish</vt:lpstr>
      <vt:lpstr>French</vt:lpstr>
      <vt:lpstr>Photography</vt:lpstr>
      <vt:lpstr>PowerPoint Presentation</vt:lpstr>
      <vt:lpstr>PowerPoint Presentation</vt:lpstr>
      <vt:lpstr>Drama – Y10</vt:lpstr>
      <vt:lpstr>Travel and Tourism</vt:lpstr>
      <vt:lpstr>KS4 Art</vt:lpstr>
      <vt:lpstr>History</vt:lpstr>
      <vt:lpstr>Music</vt:lpstr>
      <vt:lpstr>Geography</vt:lpstr>
      <vt:lpstr>Computing</vt:lpstr>
      <vt:lpstr>Business Studies </vt:lpstr>
      <vt:lpstr>Food Prep and Nutrition </vt:lpstr>
      <vt:lpstr>Record log</vt:lpstr>
      <vt:lpstr>Any further ideas or evidence of your learning?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8 Scholars Programme</dc:title>
  <dc:creator>Jessica Weeks</dc:creator>
  <cp:lastModifiedBy>Jessica Weeks</cp:lastModifiedBy>
  <cp:revision>4</cp:revision>
  <dcterms:created xsi:type="dcterms:W3CDTF">2022-09-06T10:25:21Z</dcterms:created>
  <dcterms:modified xsi:type="dcterms:W3CDTF">2023-12-11T15:05:30Z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0x0101002CBEE2CE7D835A4EB6DF2FD6E7CF5F39</vt:lpwstr>
  </property>
</Properties>
</file>