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5" r:id="rId4"/>
    <p:sldId id="267" r:id="rId5"/>
    <p:sldId id="264" r:id="rId6"/>
    <p:sldId id="257"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38" autoAdjust="0"/>
    <p:restoredTop sz="94660"/>
  </p:normalViewPr>
  <p:slideViewPr>
    <p:cSldViewPr snapToGrid="0">
      <p:cViewPr varScale="1">
        <p:scale>
          <a:sx n="115" d="100"/>
          <a:sy n="115" d="100"/>
        </p:scale>
        <p:origin x="46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2AA22-88F2-4393-A34E-2E8243C50F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912683-D827-4008-B94B-B6E8206943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18DADD-C055-40CD-9218-AD002FD5097C}"/>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959AD66E-D95B-4944-B644-2639B932CB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D67E24-4A6B-4B35-ABDF-36DB80D3C318}"/>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693685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04449-78CB-418C-B97E-6DC9DCB815D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18DA82-269E-4694-9542-C63294C16D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838EDD-CCEA-42DE-B030-9890D98C6CBB}"/>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78414485-3136-4FA9-BB41-BC26DA39FA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BFB506-ECA2-446B-BED4-D8BC649059BA}"/>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2767368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2630F-11C7-46B9-816B-838CA6BE2D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7FA834-4ABD-4396-817E-577BB91597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182EB0-F27F-46E0-A12A-267BCC1A6384}"/>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DCD26841-46FD-4A20-B41D-0C1E04D53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CBCC00-3AAD-48D4-8696-35AFB778EFE5}"/>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1770579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36546-75BE-4F4B-AD1E-D700E6F7B7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559BED-FFEC-4639-8D09-CB7C043D28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0C4BA2D-A40A-4877-8392-832604E2BE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BE97C6-D12E-48AD-AFC0-2E031B8BF2F5}"/>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6" name="Footer Placeholder 5">
            <a:extLst>
              <a:ext uri="{FF2B5EF4-FFF2-40B4-BE49-F238E27FC236}">
                <a16:creationId xmlns:a16="http://schemas.microsoft.com/office/drawing/2014/main" id="{E4C63CE0-2E74-4AAA-A183-1D59068F71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CCFED7-A2B6-4849-98E3-563EA591402B}"/>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3292287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CD538-611A-437B-8CB5-D6162CD64E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487F08-EA4A-42FA-98CE-43938E480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D2C88F6-116E-4072-8416-24A5C1A1BA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88C2DF-D683-4895-869B-18B7ABE7A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DE4758C-3BF8-47F8-BDC6-716E6FC044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1E80FB9-C136-4AE4-9E9D-34113F68D134}"/>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8" name="Footer Placeholder 7">
            <a:extLst>
              <a:ext uri="{FF2B5EF4-FFF2-40B4-BE49-F238E27FC236}">
                <a16:creationId xmlns:a16="http://schemas.microsoft.com/office/drawing/2014/main" id="{6BA3DFFB-7C73-4D30-AFE5-4451D2C426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46E8F9-5A0A-4A01-A326-6A44A3D8E607}"/>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3044207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1EBAF-7D02-40AF-9F8C-4DDF5B4778E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37A1FF8-ED6C-4E66-B1CD-34F4853F8E57}"/>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4" name="Footer Placeholder 3">
            <a:extLst>
              <a:ext uri="{FF2B5EF4-FFF2-40B4-BE49-F238E27FC236}">
                <a16:creationId xmlns:a16="http://schemas.microsoft.com/office/drawing/2014/main" id="{95F764F4-8C7E-4404-AE43-DAC95B4D67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D1D4EF-4501-48BB-80DA-C54A15A268DA}"/>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3327382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6B4CB4-F626-456A-BDC0-84900A557A30}"/>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3" name="Footer Placeholder 2">
            <a:extLst>
              <a:ext uri="{FF2B5EF4-FFF2-40B4-BE49-F238E27FC236}">
                <a16:creationId xmlns:a16="http://schemas.microsoft.com/office/drawing/2014/main" id="{CFAC0B04-6BB0-46A3-839E-3F17F757AA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9D1B6B-DCB7-4E4A-BEE0-39D451F02358}"/>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3530076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30AE7-0F06-4DEE-9C70-5AD9AF9AF2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73B548-DCA0-4819-8EE1-3576A7EEB3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7C5E8D-6885-4033-85DE-429EADA67B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A860F9-EF2C-481B-96C1-97FC1650C98A}"/>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6" name="Footer Placeholder 5">
            <a:extLst>
              <a:ext uri="{FF2B5EF4-FFF2-40B4-BE49-F238E27FC236}">
                <a16:creationId xmlns:a16="http://schemas.microsoft.com/office/drawing/2014/main" id="{6A70526E-431C-42B0-9DF8-6061BAD4D3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DED755-ACF8-4434-AE17-AE24DB504166}"/>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3019417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C903-000B-4467-91B1-F9D354C481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8598A1-3891-423D-BD6E-77A9C144F6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86CB033-B4B5-4DCF-A049-8C9480F503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5D2CD7-D81E-49B6-A6DE-7E28104096DA}"/>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6" name="Footer Placeholder 5">
            <a:extLst>
              <a:ext uri="{FF2B5EF4-FFF2-40B4-BE49-F238E27FC236}">
                <a16:creationId xmlns:a16="http://schemas.microsoft.com/office/drawing/2014/main" id="{FE2C3E9A-A67B-45FD-8523-127DDB15CD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C44DF2-B1C6-4EF0-974F-2F42D6FAFE56}"/>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728939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6F5DC-54F4-4344-81BF-EF57872014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88777F-4E5F-4D2A-9BB1-A29B55D529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558B22-0461-41AA-B667-768FF9B4810B}"/>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70FD532B-0435-4E03-BD42-81AA0E8707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E9792C-7C49-4C68-A520-C5AE53F2DED1}"/>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2775720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3346EF-81B1-4142-8D05-683D0772009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F12957-50A6-4131-B2E5-AF0EEC30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B4228A-755C-4DFB-A2BE-0333F8265275}"/>
              </a:ext>
            </a:extLst>
          </p:cNvPr>
          <p:cNvSpPr>
            <a:spLocks noGrp="1"/>
          </p:cNvSpPr>
          <p:nvPr>
            <p:ph type="dt" sz="half" idx="10"/>
          </p:nvPr>
        </p:nvSpPr>
        <p:spPr/>
        <p:txBody>
          <a:body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2AC9552B-BB60-444F-8305-42C2174BA9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AB610F-2355-4C14-BB6D-221B16EBD226}"/>
              </a:ext>
            </a:extLst>
          </p:cNvPr>
          <p:cNvSpPr>
            <a:spLocks noGrp="1"/>
          </p:cNvSpPr>
          <p:nvPr>
            <p:ph type="sldNum" sz="quarter" idx="12"/>
          </p:nvPr>
        </p:nvSpPr>
        <p:spPr/>
        <p:txBody>
          <a:bodyPr/>
          <a:lstStyle/>
          <a:p>
            <a:fld id="{85D6ED53-4191-496C-A7E9-4E651FD5B5FA}" type="slidenum">
              <a:rPr lang="en-GB" smtClean="0"/>
              <a:t>‹#›</a:t>
            </a:fld>
            <a:endParaRPr lang="en-GB"/>
          </a:p>
        </p:txBody>
      </p:sp>
    </p:spTree>
    <p:extLst>
      <p:ext uri="{BB962C8B-B14F-4D97-AF65-F5344CB8AC3E}">
        <p14:creationId xmlns:p14="http://schemas.microsoft.com/office/powerpoint/2010/main" val="2654525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5000" b="-1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9106C9-428A-46AB-8F33-D85C6F4564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666C60-9243-49B4-B45C-F59C7A97C1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4CDDFE-5DB8-4C5C-8E75-12AAD53A6F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8E1856-26E5-4F9E-B4CB-4CC770426C8C}" type="datetimeFigureOut">
              <a:rPr lang="en-GB" smtClean="0"/>
              <a:t>20/05/2021</a:t>
            </a:fld>
            <a:endParaRPr lang="en-GB"/>
          </a:p>
        </p:txBody>
      </p:sp>
      <p:sp>
        <p:nvSpPr>
          <p:cNvPr id="5" name="Footer Placeholder 4">
            <a:extLst>
              <a:ext uri="{FF2B5EF4-FFF2-40B4-BE49-F238E27FC236}">
                <a16:creationId xmlns:a16="http://schemas.microsoft.com/office/drawing/2014/main" id="{2B14544C-17CB-4052-8EDA-D1C4405A4A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4D7DC0-970A-449E-97CC-1868DE67E5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D6ED53-4191-496C-A7E9-4E651FD5B5FA}" type="slidenum">
              <a:rPr lang="en-GB" smtClean="0"/>
              <a:t>‹#›</a:t>
            </a:fld>
            <a:endParaRPr lang="en-GB"/>
          </a:p>
        </p:txBody>
      </p:sp>
    </p:spTree>
    <p:extLst>
      <p:ext uri="{BB962C8B-B14F-4D97-AF65-F5344CB8AC3E}">
        <p14:creationId xmlns:p14="http://schemas.microsoft.com/office/powerpoint/2010/main" val="1697190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YJ01jojqyCw&amp;list=PLTN2bMPwDm8bpVq9-wwgitStfPAXAIrUG&amp;index=4&amp;t=0s" TargetMode="External"/><Relationship Id="rId7" Type="http://schemas.openxmlformats.org/officeDocument/2006/relationships/hyperlink" Target="https://www.youtube.com/watch?v=5NmCuNapbXg&amp;list=PLTN2bMPwDm8af1Bw7aZXwWYLIbSg4jrtv&amp;index=5&amp;t=0s" TargetMode="External"/><Relationship Id="rId2" Type="http://schemas.openxmlformats.org/officeDocument/2006/relationships/hyperlink" Target="https://www.youtube.com/watch?time_continue=4&amp;v=IYxTaJpWzUo&amp;feature=emb_logo" TargetMode="External"/><Relationship Id="rId1" Type="http://schemas.openxmlformats.org/officeDocument/2006/relationships/slideLayout" Target="../slideLayouts/slideLayout1.xml"/><Relationship Id="rId6" Type="http://schemas.openxmlformats.org/officeDocument/2006/relationships/hyperlink" Target="https://www.youtube.com/watch?time_continue=1&amp;v=IeoPU7321BM&amp;feature=emb_logo" TargetMode="External"/><Relationship Id="rId5" Type="http://schemas.openxmlformats.org/officeDocument/2006/relationships/hyperlink" Target="https://www.youtube.com/watch?v=bReUlD8xNlw&amp;feature=emb_logo" TargetMode="External"/><Relationship Id="rId4" Type="http://schemas.openxmlformats.org/officeDocument/2006/relationships/hyperlink" Target="https://www.youtube.com/watch?v=kXR9TXkic8Y&amp;list=PLTN2bMPwDm8bpVq9-wwgitStfPAXAIrUG&amp;index=5"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mailto:pwatts@gordons.school" TargetMode="External"/><Relationship Id="rId2" Type="http://schemas.openxmlformats.org/officeDocument/2006/relationships/hyperlink" Target="mailto:meaden@gordons.school"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zR5USClbQZw" TargetMode="External"/><Relationship Id="rId2" Type="http://schemas.openxmlformats.org/officeDocument/2006/relationships/image" Target="../media/image2.tif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tiff"/><Relationship Id="rId7" Type="http://schemas.openxmlformats.org/officeDocument/2006/relationships/hyperlink" Target="https://biteable.com/tools/" TargetMode="External"/><Relationship Id="rId2" Type="http://schemas.openxmlformats.org/officeDocument/2006/relationships/hyperlink" Target="https://spark.adobe.com/make/video-maker/"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clideo.com/video-maker"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3326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A95934-B651-4AA5-8B42-87E9DEB338EC}"/>
              </a:ext>
            </a:extLst>
          </p:cNvPr>
          <p:cNvSpPr txBox="1"/>
          <p:nvPr/>
        </p:nvSpPr>
        <p:spPr>
          <a:xfrm>
            <a:off x="465514" y="817575"/>
            <a:ext cx="11196400" cy="5632311"/>
          </a:xfrm>
          <a:prstGeom prst="rect">
            <a:avLst/>
          </a:prstGeom>
          <a:solidFill>
            <a:schemeClr val="bg1"/>
          </a:solidFill>
        </p:spPr>
        <p:txBody>
          <a:bodyPr wrap="square" rtlCol="0">
            <a:spAutoFit/>
          </a:bodyPr>
          <a:lstStyle/>
          <a:p>
            <a:r>
              <a:rPr lang="en-GB" sz="2000" b="1" dirty="0">
                <a:latin typeface="Century Gothic" panose="020B0502020202020204" pitchFamily="34" charset="0"/>
              </a:rPr>
              <a:t>“Without mathematics, there’s nothing you can do. Everything around you is mathematics. Everything around you is numbers.”</a:t>
            </a:r>
            <a:r>
              <a:rPr lang="en-GB" sz="2000" dirty="0">
                <a:latin typeface="Century Gothic" panose="020B0502020202020204" pitchFamily="34" charset="0"/>
              </a:rPr>
              <a:t>	</a:t>
            </a:r>
          </a:p>
          <a:p>
            <a:r>
              <a:rPr lang="en-GB" sz="2000" dirty="0">
                <a:latin typeface="Century Gothic" panose="020B0502020202020204" pitchFamily="34" charset="0"/>
              </a:rPr>
              <a:t>					Shakuntala Devi, Indian writer and mathematician</a:t>
            </a:r>
          </a:p>
          <a:p>
            <a:endParaRPr lang="en-GB" sz="2000" dirty="0">
              <a:latin typeface="Century Gothic" panose="020B0502020202020204" pitchFamily="34" charset="0"/>
            </a:endParaRPr>
          </a:p>
          <a:p>
            <a:r>
              <a:rPr lang="en-GB" sz="2000" spc="100" dirty="0">
                <a:latin typeface="Century Gothic" panose="020B0502020202020204" pitchFamily="34" charset="0"/>
              </a:rPr>
              <a:t>You are often told by your teachers and your parents that mathematics underpins everything we see and do in the world, so its important to work hard and make sure you get decent grades in the subject. But have you ever stopped to think more deeply about that Maths that goes into the little things you enjoy most every day? How the diameter of a football affects the amount of spin and curl you can generate when you kick it, for example? Or how the spiral patterns of seeds on a beautiful sunflower are vital to maximising its surface area, and hence its chances of reproduction?</a:t>
            </a:r>
          </a:p>
          <a:p>
            <a:endParaRPr lang="en-GB" sz="2000" spc="100" dirty="0">
              <a:latin typeface="Century Gothic" panose="020B0502020202020204" pitchFamily="34" charset="0"/>
            </a:endParaRPr>
          </a:p>
          <a:p>
            <a:r>
              <a:rPr lang="en-GB" sz="2000" spc="100" dirty="0" smtClean="0">
                <a:latin typeface="Century Gothic" panose="020B0502020202020204" pitchFamily="34" charset="0"/>
              </a:rPr>
              <a:t>In this competition you </a:t>
            </a:r>
            <a:r>
              <a:rPr lang="en-GB" sz="2000" spc="100" dirty="0">
                <a:latin typeface="Century Gothic" panose="020B0502020202020204" pitchFamily="34" charset="0"/>
              </a:rPr>
              <a:t>will get the opportunity to explore some of the mathematics in </a:t>
            </a:r>
            <a:r>
              <a:rPr lang="en-GB" sz="2000" spc="100" dirty="0" smtClean="0">
                <a:latin typeface="Century Gothic" panose="020B0502020202020204" pitchFamily="34" charset="0"/>
              </a:rPr>
              <a:t>sport, nature and music, as well as showing us </a:t>
            </a:r>
            <a:r>
              <a:rPr lang="en-GB" sz="2000" spc="100" dirty="0">
                <a:latin typeface="Century Gothic" panose="020B0502020202020204" pitchFamily="34" charset="0"/>
              </a:rPr>
              <a:t>your creative </a:t>
            </a:r>
            <a:r>
              <a:rPr lang="en-GB" sz="2000" spc="100" dirty="0" smtClean="0">
                <a:latin typeface="Century Gothic" panose="020B0502020202020204" pitchFamily="34" charset="0"/>
              </a:rPr>
              <a:t>skills.</a:t>
            </a:r>
          </a:p>
          <a:p>
            <a:endParaRPr lang="en-GB" sz="2000" spc="100" dirty="0">
              <a:latin typeface="Century Gothic" panose="020B0502020202020204" pitchFamily="34" charset="0"/>
            </a:endParaRPr>
          </a:p>
          <a:p>
            <a:r>
              <a:rPr lang="en-GB" sz="2000" spc="100" dirty="0" smtClean="0">
                <a:latin typeface="Century Gothic" panose="020B0502020202020204" pitchFamily="34" charset="0"/>
              </a:rPr>
              <a:t>End of year prizes can be won in this competition!</a:t>
            </a:r>
            <a:endParaRPr lang="en-GB" sz="2000" dirty="0"/>
          </a:p>
          <a:p>
            <a:endParaRPr lang="en-GB" sz="2000" dirty="0"/>
          </a:p>
        </p:txBody>
      </p:sp>
    </p:spTree>
    <p:extLst>
      <p:ext uri="{BB962C8B-B14F-4D97-AF65-F5344CB8AC3E}">
        <p14:creationId xmlns:p14="http://schemas.microsoft.com/office/powerpoint/2010/main" val="3414239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A95934-B651-4AA5-8B42-87E9DEB338EC}"/>
              </a:ext>
            </a:extLst>
          </p:cNvPr>
          <p:cNvSpPr txBox="1"/>
          <p:nvPr/>
        </p:nvSpPr>
        <p:spPr>
          <a:xfrm>
            <a:off x="622852" y="166886"/>
            <a:ext cx="10915213" cy="6555641"/>
          </a:xfrm>
          <a:prstGeom prst="rect">
            <a:avLst/>
          </a:prstGeom>
          <a:solidFill>
            <a:schemeClr val="bg1"/>
          </a:solidFill>
        </p:spPr>
        <p:txBody>
          <a:bodyPr wrap="square" rtlCol="0">
            <a:spAutoFit/>
          </a:bodyPr>
          <a:lstStyle/>
          <a:p>
            <a:r>
              <a:rPr lang="en-GB" sz="2800" b="1" u="sng" dirty="0">
                <a:latin typeface="Century Gothic" panose="020B0502020202020204" pitchFamily="34" charset="0"/>
              </a:rPr>
              <a:t>Your task</a:t>
            </a:r>
          </a:p>
          <a:p>
            <a:endParaRPr lang="en-GB" sz="2800" dirty="0">
              <a:latin typeface="Century Gothic" panose="020B0502020202020204" pitchFamily="34" charset="0"/>
            </a:endParaRPr>
          </a:p>
          <a:p>
            <a:r>
              <a:rPr lang="en-GB" sz="2800" dirty="0" smtClean="0">
                <a:latin typeface="Century Gothic" panose="020B0502020202020204" pitchFamily="34" charset="0"/>
              </a:rPr>
              <a:t>Research and present your findings on the real life mathematics that can be found in one of the foll</a:t>
            </a:r>
            <a:r>
              <a:rPr lang="en-GB" sz="2800" dirty="0" smtClean="0">
                <a:latin typeface="Century Gothic" panose="020B0502020202020204" pitchFamily="34" charset="0"/>
              </a:rPr>
              <a:t>owing areas:</a:t>
            </a:r>
            <a:endParaRPr lang="en-GB" sz="2800" dirty="0">
              <a:latin typeface="Century Gothic" panose="020B0502020202020204" pitchFamily="34" charset="0"/>
            </a:endParaRPr>
          </a:p>
          <a:p>
            <a:endParaRPr lang="en-GB" sz="2800" dirty="0">
              <a:latin typeface="Century Gothic" panose="020B0502020202020204" pitchFamily="34" charset="0"/>
            </a:endParaRPr>
          </a:p>
          <a:p>
            <a:pPr marL="457200" indent="-457200">
              <a:buFont typeface="Arial" panose="020B0604020202020204" pitchFamily="34" charset="0"/>
              <a:buChar char="•"/>
            </a:pPr>
            <a:r>
              <a:rPr lang="en-GB" sz="2800" dirty="0">
                <a:latin typeface="Century Gothic" panose="020B0502020202020204" pitchFamily="34" charset="0"/>
              </a:rPr>
              <a:t>Mathematics in Sport</a:t>
            </a:r>
          </a:p>
          <a:p>
            <a:pPr marL="457200" indent="-457200">
              <a:buFont typeface="Arial" panose="020B0604020202020204" pitchFamily="34" charset="0"/>
              <a:buChar char="•"/>
            </a:pPr>
            <a:r>
              <a:rPr lang="en-GB" sz="2800" dirty="0">
                <a:latin typeface="Century Gothic" panose="020B0502020202020204" pitchFamily="34" charset="0"/>
              </a:rPr>
              <a:t>Mathematics in </a:t>
            </a:r>
            <a:r>
              <a:rPr lang="en-GB" sz="2800" dirty="0" smtClean="0">
                <a:latin typeface="Century Gothic" panose="020B0502020202020204" pitchFamily="34" charset="0"/>
              </a:rPr>
              <a:t>Nature</a:t>
            </a:r>
          </a:p>
          <a:p>
            <a:pPr marL="457200" indent="-457200">
              <a:buFont typeface="Arial" panose="020B0604020202020204" pitchFamily="34" charset="0"/>
              <a:buChar char="•"/>
            </a:pPr>
            <a:r>
              <a:rPr lang="en-GB" sz="2800" dirty="0" smtClean="0">
                <a:latin typeface="Century Gothic" panose="020B0502020202020204" pitchFamily="34" charset="0"/>
              </a:rPr>
              <a:t>Mathematics in Music</a:t>
            </a:r>
          </a:p>
          <a:p>
            <a:endParaRPr lang="en-GB" sz="2800" dirty="0" smtClean="0">
              <a:latin typeface="Century Gothic" panose="020B0502020202020204" pitchFamily="34" charset="0"/>
            </a:endParaRPr>
          </a:p>
          <a:p>
            <a:r>
              <a:rPr lang="en-GB" sz="2800" dirty="0" smtClean="0">
                <a:latin typeface="Century Gothic" panose="020B0502020202020204" pitchFamily="34" charset="0"/>
              </a:rPr>
              <a:t>You can present your research in the form of a fact sheet, powerpoint presentation or a video. You may work alone, in a pair or in a small group.</a:t>
            </a:r>
            <a:endParaRPr lang="en-GB" sz="2800" dirty="0">
              <a:latin typeface="Century Gothic" panose="020B0502020202020204" pitchFamily="34" charset="0"/>
            </a:endParaRPr>
          </a:p>
          <a:p>
            <a:pPr marL="457200" indent="-457200">
              <a:buFont typeface="Arial" panose="020B0604020202020204" pitchFamily="34" charset="0"/>
              <a:buChar char="•"/>
            </a:pPr>
            <a:endParaRPr lang="en-GB" sz="2800" dirty="0">
              <a:latin typeface="Century Gothic" panose="020B0502020202020204" pitchFamily="34" charset="0"/>
            </a:endParaRPr>
          </a:p>
          <a:p>
            <a:r>
              <a:rPr lang="en-GB" sz="2800" dirty="0">
                <a:latin typeface="Century Gothic" panose="020B0502020202020204" pitchFamily="34" charset="0"/>
              </a:rPr>
              <a:t>To see some ideas and get </a:t>
            </a:r>
            <a:r>
              <a:rPr lang="en-GB" sz="2800" dirty="0" smtClean="0">
                <a:latin typeface="Century Gothic" panose="020B0502020202020204" pitchFamily="34" charset="0"/>
              </a:rPr>
              <a:t>some inspiration, check out the videos on the following page.</a:t>
            </a:r>
            <a:endParaRPr lang="en-GB" sz="2800" dirty="0">
              <a:latin typeface="Century Gothic" panose="020B0502020202020204" pitchFamily="34" charset="0"/>
            </a:endParaRPr>
          </a:p>
        </p:txBody>
      </p:sp>
    </p:spTree>
    <p:extLst>
      <p:ext uri="{BB962C8B-B14F-4D97-AF65-F5344CB8AC3E}">
        <p14:creationId xmlns:p14="http://schemas.microsoft.com/office/powerpoint/2010/main" val="3581795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A95934-B651-4AA5-8B42-87E9DEB338EC}"/>
              </a:ext>
            </a:extLst>
          </p:cNvPr>
          <p:cNvSpPr txBox="1"/>
          <p:nvPr/>
        </p:nvSpPr>
        <p:spPr>
          <a:xfrm>
            <a:off x="417443" y="316447"/>
            <a:ext cx="11357113" cy="6186309"/>
          </a:xfrm>
          <a:prstGeom prst="rect">
            <a:avLst/>
          </a:prstGeom>
          <a:solidFill>
            <a:schemeClr val="bg1"/>
          </a:solidFill>
        </p:spPr>
        <p:txBody>
          <a:bodyPr wrap="square" rtlCol="0">
            <a:spAutoFit/>
          </a:bodyPr>
          <a:lstStyle/>
          <a:p>
            <a:r>
              <a:rPr lang="en-GB" b="1" dirty="0">
                <a:latin typeface="Century Gothic" panose="020B0502020202020204" pitchFamily="34" charset="0"/>
              </a:rPr>
              <a:t>Some inspiration / ideas from other students:</a:t>
            </a:r>
          </a:p>
          <a:p>
            <a:endParaRPr lang="en-GB" dirty="0">
              <a:latin typeface="Century Gothic" panose="020B0502020202020204" pitchFamily="34" charset="0"/>
            </a:endParaRPr>
          </a:p>
          <a:p>
            <a:r>
              <a:rPr lang="en-GB" dirty="0">
                <a:latin typeface="Century Gothic" panose="020B0502020202020204" pitchFamily="34" charset="0"/>
              </a:rPr>
              <a:t>The mathematics behind rowing formations: </a:t>
            </a:r>
            <a:r>
              <a:rPr lang="en-GB" dirty="0">
                <a:latin typeface="Century Gothic" panose="020B0502020202020204" pitchFamily="34" charset="0"/>
                <a:hlinkClick r:id="rId2"/>
              </a:rPr>
              <a:t>https://www.youtube.com/watch?time_continue=4&amp;v=IYxTaJpWzUo&amp;feature=emb_logo</a:t>
            </a:r>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Projectile motion of a football:</a:t>
            </a:r>
          </a:p>
          <a:p>
            <a:r>
              <a:rPr lang="en-GB" dirty="0">
                <a:latin typeface="Century Gothic" panose="020B0502020202020204" pitchFamily="34" charset="0"/>
                <a:hlinkClick r:id="rId3"/>
              </a:rPr>
              <a:t>https://www.youtube.com/watch?v=YJ01jojqyCw&amp;list=PLTN2bMPwDm8bpVq9-wwgitStfPAXAIrUG&amp;index=4&amp;t=0s</a:t>
            </a:r>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Speed calculations in swimming:</a:t>
            </a:r>
          </a:p>
          <a:p>
            <a:r>
              <a:rPr lang="en-GB" dirty="0">
                <a:latin typeface="Century Gothic" panose="020B0502020202020204" pitchFamily="34" charset="0"/>
                <a:hlinkClick r:id="rId4"/>
              </a:rPr>
              <a:t>https://www.youtube.com/watch?v=kXR9TXkic8Y&amp;list=PLTN2bMPwDm8bpVq9-wwgitStfPAXAIrUG&amp;index=5</a:t>
            </a:r>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Fractal patterns in the lungs:</a:t>
            </a:r>
          </a:p>
          <a:p>
            <a:r>
              <a:rPr lang="en-GB" dirty="0">
                <a:latin typeface="Century Gothic" panose="020B0502020202020204" pitchFamily="34" charset="0"/>
                <a:hlinkClick r:id="rId5"/>
              </a:rPr>
              <a:t>https://www.youtube.com/watch?v=bReUlD8xNlw&amp;feature=emb_logo</a:t>
            </a:r>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The Golden Ratio in </a:t>
            </a:r>
            <a:r>
              <a:rPr lang="en-GB" dirty="0" smtClean="0">
                <a:latin typeface="Century Gothic" panose="020B0502020202020204" pitchFamily="34" charset="0"/>
              </a:rPr>
              <a:t>nature:</a:t>
            </a:r>
          </a:p>
          <a:p>
            <a:r>
              <a:rPr lang="en-GB" dirty="0" smtClean="0">
                <a:latin typeface="Century Gothic" panose="020B0502020202020204" pitchFamily="34" charset="0"/>
                <a:hlinkClick r:id="rId6"/>
              </a:rPr>
              <a:t>https</a:t>
            </a:r>
            <a:r>
              <a:rPr lang="en-GB" dirty="0">
                <a:latin typeface="Century Gothic" panose="020B0502020202020204" pitchFamily="34" charset="0"/>
                <a:hlinkClick r:id="rId6"/>
              </a:rPr>
              <a:t>://www.youtube.com/watch?time_continue=1&amp;v=IeoPU7321BM&amp;feature=emb_logo</a:t>
            </a:r>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The geometry of beehives:</a:t>
            </a:r>
          </a:p>
          <a:p>
            <a:r>
              <a:rPr lang="en-GB" dirty="0">
                <a:latin typeface="Century Gothic" panose="020B0502020202020204" pitchFamily="34" charset="0"/>
                <a:hlinkClick r:id="rId7"/>
              </a:rPr>
              <a:t>https://www.youtube.com/watch?v=5NmCuNapbXg&amp;list=PLTN2bMPwDm8af1Bw7aZXwWYLIbSg4jrtv&amp;index=5&amp;t=0s</a:t>
            </a:r>
            <a:endParaRPr lang="en-GB" dirty="0"/>
          </a:p>
        </p:txBody>
      </p:sp>
    </p:spTree>
    <p:extLst>
      <p:ext uri="{BB962C8B-B14F-4D97-AF65-F5344CB8AC3E}">
        <p14:creationId xmlns:p14="http://schemas.microsoft.com/office/powerpoint/2010/main" val="169533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A95934-B651-4AA5-8B42-87E9DEB338EC}"/>
              </a:ext>
            </a:extLst>
          </p:cNvPr>
          <p:cNvSpPr txBox="1"/>
          <p:nvPr/>
        </p:nvSpPr>
        <p:spPr>
          <a:xfrm>
            <a:off x="596347" y="313997"/>
            <a:ext cx="10999305" cy="6186309"/>
          </a:xfrm>
          <a:prstGeom prst="rect">
            <a:avLst/>
          </a:prstGeom>
          <a:solidFill>
            <a:schemeClr val="bg1"/>
          </a:solidFill>
        </p:spPr>
        <p:txBody>
          <a:bodyPr wrap="square" rtlCol="0">
            <a:spAutoFit/>
          </a:bodyPr>
          <a:lstStyle/>
          <a:p>
            <a:r>
              <a:rPr lang="en-GB" sz="2200" dirty="0" smtClean="0">
                <a:latin typeface="Century Gothic" panose="020B0502020202020204" pitchFamily="34" charset="0"/>
              </a:rPr>
              <a:t>You may continue working on your research project over half term and you will also have some class time when we return to school to complete it.</a:t>
            </a:r>
          </a:p>
          <a:p>
            <a:endParaRPr lang="en-GB" sz="2200" dirty="0">
              <a:latin typeface="Century Gothic" panose="020B0502020202020204" pitchFamily="34" charset="0"/>
            </a:endParaRPr>
          </a:p>
          <a:p>
            <a:endParaRPr lang="en-GB" sz="2200" dirty="0" smtClean="0">
              <a:latin typeface="Century Gothic" panose="020B0502020202020204" pitchFamily="34" charset="0"/>
            </a:endParaRPr>
          </a:p>
          <a:p>
            <a:endParaRPr lang="en-GB" sz="2200" dirty="0">
              <a:latin typeface="Century Gothic" panose="020B0502020202020204" pitchFamily="34" charset="0"/>
            </a:endParaRPr>
          </a:p>
          <a:p>
            <a:endParaRPr lang="en-GB" sz="2200" dirty="0">
              <a:latin typeface="Century Gothic" panose="020B0502020202020204" pitchFamily="34" charset="0"/>
            </a:endParaRPr>
          </a:p>
          <a:p>
            <a:r>
              <a:rPr lang="en-GB" sz="2200" dirty="0">
                <a:latin typeface="Century Gothic" panose="020B0502020202020204" pitchFamily="34" charset="0"/>
              </a:rPr>
              <a:t>If you would like to discuss your </a:t>
            </a:r>
            <a:r>
              <a:rPr lang="en-GB" sz="2200" dirty="0" smtClean="0">
                <a:latin typeface="Century Gothic" panose="020B0502020202020204" pitchFamily="34" charset="0"/>
              </a:rPr>
              <a:t>idea, </a:t>
            </a:r>
            <a:r>
              <a:rPr lang="en-GB" sz="2200" dirty="0">
                <a:latin typeface="Century Gothic" panose="020B0502020202020204" pitchFamily="34" charset="0"/>
              </a:rPr>
              <a:t>or would like a bit more information, please contact Mr Eaden via email at </a:t>
            </a:r>
            <a:r>
              <a:rPr lang="en-GB" sz="2200" dirty="0">
                <a:latin typeface="Century Gothic" panose="020B0502020202020204" pitchFamily="34" charset="0"/>
                <a:hlinkClick r:id="rId2"/>
              </a:rPr>
              <a:t>meaden@gordons.school</a:t>
            </a:r>
            <a:r>
              <a:rPr lang="en-GB" sz="2200" dirty="0" smtClean="0">
                <a:latin typeface="Century Gothic" panose="020B0502020202020204" pitchFamily="34" charset="0"/>
              </a:rPr>
              <a:t>.</a:t>
            </a:r>
          </a:p>
          <a:p>
            <a:endParaRPr lang="en-GB" sz="2200" dirty="0">
              <a:latin typeface="Century Gothic" panose="020B0502020202020204" pitchFamily="34" charset="0"/>
            </a:endParaRPr>
          </a:p>
          <a:p>
            <a:endParaRPr lang="en-GB" sz="2200" dirty="0" smtClean="0">
              <a:latin typeface="Century Gothic" panose="020B0502020202020204" pitchFamily="34" charset="0"/>
            </a:endParaRPr>
          </a:p>
          <a:p>
            <a:endParaRPr lang="en-GB" sz="2200" dirty="0">
              <a:latin typeface="Century Gothic" panose="020B0502020202020204" pitchFamily="34" charset="0"/>
            </a:endParaRPr>
          </a:p>
          <a:p>
            <a:endParaRPr lang="en-GB" sz="2200" dirty="0">
              <a:latin typeface="Century Gothic" panose="020B0502020202020204" pitchFamily="34" charset="0"/>
            </a:endParaRPr>
          </a:p>
          <a:p>
            <a:endParaRPr lang="en-GB" sz="2200" dirty="0">
              <a:latin typeface="Century Gothic" panose="020B0502020202020204" pitchFamily="34" charset="0"/>
            </a:endParaRPr>
          </a:p>
          <a:p>
            <a:r>
              <a:rPr lang="en-GB" sz="2200" dirty="0">
                <a:latin typeface="Century Gothic" panose="020B0502020202020204" pitchFamily="34" charset="0"/>
              </a:rPr>
              <a:t>Some tips for creating videos, along with recommended apps, can be found on the next two pages. If you would like any more guidance on these, please contact Mr Watts at </a:t>
            </a:r>
            <a:r>
              <a:rPr lang="en-GB" sz="2200" dirty="0" err="1">
                <a:latin typeface="Century Gothic" panose="020B0502020202020204" pitchFamily="34" charset="0"/>
                <a:hlinkClick r:id="rId3"/>
              </a:rPr>
              <a:t>pwatts@gordons.school</a:t>
            </a:r>
            <a:r>
              <a:rPr lang="en-GB" sz="2200" dirty="0">
                <a:latin typeface="Century Gothic" panose="020B0502020202020204" pitchFamily="34" charset="0"/>
              </a:rPr>
              <a:t>.</a:t>
            </a:r>
          </a:p>
          <a:p>
            <a:endParaRPr lang="en-GB" sz="2200" dirty="0">
              <a:latin typeface="Century Gothic" panose="020B0502020202020204" pitchFamily="34" charset="0"/>
            </a:endParaRPr>
          </a:p>
          <a:p>
            <a:r>
              <a:rPr lang="en-GB" sz="2200" dirty="0">
                <a:latin typeface="Century Gothic" panose="020B0502020202020204" pitchFamily="34" charset="0"/>
              </a:rPr>
              <a:t>Good luck! </a:t>
            </a:r>
          </a:p>
        </p:txBody>
      </p:sp>
    </p:spTree>
    <p:extLst>
      <p:ext uri="{BB962C8B-B14F-4D97-AF65-F5344CB8AC3E}">
        <p14:creationId xmlns:p14="http://schemas.microsoft.com/office/powerpoint/2010/main" val="3072430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BECEDD4-83FD-4EE1-9C92-6BE5FEB03935}"/>
              </a:ext>
            </a:extLst>
          </p:cNvPr>
          <p:cNvGrpSpPr/>
          <p:nvPr/>
        </p:nvGrpSpPr>
        <p:grpSpPr>
          <a:xfrm>
            <a:off x="1073426" y="119743"/>
            <a:ext cx="10787270" cy="6327595"/>
            <a:chOff x="1073426" y="119743"/>
            <a:chExt cx="10787270" cy="6327595"/>
          </a:xfrm>
          <a:solidFill>
            <a:schemeClr val="bg1"/>
          </a:solidFill>
        </p:grpSpPr>
        <p:sp>
          <p:nvSpPr>
            <p:cNvPr id="4" name="TextBox 3">
              <a:extLst>
                <a:ext uri="{FF2B5EF4-FFF2-40B4-BE49-F238E27FC236}">
                  <a16:creationId xmlns:a16="http://schemas.microsoft.com/office/drawing/2014/main" id="{8A893555-8431-3244-B69B-066D09EABE2E}"/>
                </a:ext>
              </a:extLst>
            </p:cNvPr>
            <p:cNvSpPr txBox="1"/>
            <p:nvPr/>
          </p:nvSpPr>
          <p:spPr>
            <a:xfrm>
              <a:off x="1073426" y="119743"/>
              <a:ext cx="10787270" cy="400110"/>
            </a:xfrm>
            <a:prstGeom prst="rect">
              <a:avLst/>
            </a:prstGeom>
            <a:grpFill/>
          </p:spPr>
          <p:txBody>
            <a:bodyPr wrap="square" rtlCol="0">
              <a:spAutoFit/>
            </a:bodyPr>
            <a:lstStyle/>
            <a:p>
              <a:pPr algn="ctr"/>
              <a:r>
                <a:rPr lang="en-US" sz="2000" b="1" dirty="0">
                  <a:latin typeface="Century Gothic" panose="020B0502020202020204" pitchFamily="34" charset="0"/>
                </a:rPr>
                <a:t>Once you have taken your photos &amp; videos, here’s how you can create your own film:</a:t>
              </a:r>
            </a:p>
          </p:txBody>
        </p:sp>
        <p:sp>
          <p:nvSpPr>
            <p:cNvPr id="5" name="TextBox 4">
              <a:extLst>
                <a:ext uri="{FF2B5EF4-FFF2-40B4-BE49-F238E27FC236}">
                  <a16:creationId xmlns:a16="http://schemas.microsoft.com/office/drawing/2014/main" id="{7A58050A-188D-A048-8F80-5B122F75D4B2}"/>
                </a:ext>
              </a:extLst>
            </p:cNvPr>
            <p:cNvSpPr txBox="1"/>
            <p:nvPr/>
          </p:nvSpPr>
          <p:spPr>
            <a:xfrm>
              <a:off x="1665515" y="767268"/>
              <a:ext cx="4343400" cy="400110"/>
            </a:xfrm>
            <a:prstGeom prst="rect">
              <a:avLst/>
            </a:prstGeom>
            <a:grpFill/>
          </p:spPr>
          <p:txBody>
            <a:bodyPr wrap="square" rtlCol="0">
              <a:spAutoFit/>
            </a:bodyPr>
            <a:lstStyle/>
            <a:p>
              <a:r>
                <a:rPr lang="en-US" sz="2000" u="sng" dirty="0"/>
                <a:t>Using a Mac, iPhone or iPad:</a:t>
              </a:r>
            </a:p>
          </p:txBody>
        </p:sp>
        <p:pic>
          <p:nvPicPr>
            <p:cNvPr id="6" name="Picture 5">
              <a:extLst>
                <a:ext uri="{FF2B5EF4-FFF2-40B4-BE49-F238E27FC236}">
                  <a16:creationId xmlns:a16="http://schemas.microsoft.com/office/drawing/2014/main" id="{F14E3AA4-A725-C244-BBE3-D8793E188E31}"/>
                </a:ext>
              </a:extLst>
            </p:cNvPr>
            <p:cNvPicPr>
              <a:picLocks noChangeAspect="1"/>
            </p:cNvPicPr>
            <p:nvPr/>
          </p:nvPicPr>
          <p:blipFill>
            <a:blip r:embed="rId2"/>
            <a:stretch>
              <a:fillRect/>
            </a:stretch>
          </p:blipFill>
          <p:spPr>
            <a:xfrm>
              <a:off x="1665516" y="1167379"/>
              <a:ext cx="3262627" cy="1334711"/>
            </a:xfrm>
            <a:prstGeom prst="rect">
              <a:avLst/>
            </a:prstGeom>
            <a:grpFill/>
          </p:spPr>
        </p:pic>
        <p:cxnSp>
          <p:nvCxnSpPr>
            <p:cNvPr id="9" name="Straight Connector 8">
              <a:extLst>
                <a:ext uri="{FF2B5EF4-FFF2-40B4-BE49-F238E27FC236}">
                  <a16:creationId xmlns:a16="http://schemas.microsoft.com/office/drawing/2014/main" id="{6CBEE278-227F-C847-BA22-EFB8ECA828D9}"/>
                </a:ext>
              </a:extLst>
            </p:cNvPr>
            <p:cNvCxnSpPr/>
            <p:nvPr/>
          </p:nvCxnSpPr>
          <p:spPr>
            <a:xfrm>
              <a:off x="1524000" y="664028"/>
              <a:ext cx="9144000"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80CE3750-D3BC-424F-8181-37202178CE5A}"/>
                </a:ext>
              </a:extLst>
            </p:cNvPr>
            <p:cNvSpPr txBox="1"/>
            <p:nvPr/>
          </p:nvSpPr>
          <p:spPr>
            <a:xfrm>
              <a:off x="4928143" y="1270618"/>
              <a:ext cx="5598343" cy="1323439"/>
            </a:xfrm>
            <a:prstGeom prst="rect">
              <a:avLst/>
            </a:prstGeom>
            <a:grpFill/>
          </p:spPr>
          <p:txBody>
            <a:bodyPr wrap="square" rtlCol="0">
              <a:spAutoFit/>
            </a:bodyPr>
            <a:lstStyle/>
            <a:p>
              <a:pPr marL="285750" indent="-285750">
                <a:buFont typeface="Arial" panose="020B0604020202020204" pitchFamily="34" charset="0"/>
                <a:buChar char="•"/>
              </a:pPr>
              <a:r>
                <a:rPr lang="en-US" sz="1600" dirty="0"/>
                <a:t>This is free software for Apple devices that can be downloaded from the App Store if it isn’t already installed.</a:t>
              </a:r>
            </a:p>
            <a:p>
              <a:pPr marL="285750" indent="-285750">
                <a:buFont typeface="Arial" panose="020B0604020202020204" pitchFamily="34" charset="0"/>
                <a:buChar char="•"/>
              </a:pPr>
              <a:r>
                <a:rPr lang="en-US" sz="1600" dirty="0"/>
                <a:t>There are plenty of guides to using this software on YouTube, including this one: </a:t>
              </a:r>
              <a:r>
                <a:rPr lang="en-US" sz="1600" dirty="0">
                  <a:hlinkClick r:id="rId3"/>
                </a:rPr>
                <a:t>https://</a:t>
              </a:r>
              <a:r>
                <a:rPr lang="en-US" sz="1600" dirty="0" err="1">
                  <a:hlinkClick r:id="rId3"/>
                </a:rPr>
                <a:t>www.youtube.com</a:t>
              </a:r>
              <a:r>
                <a:rPr lang="en-US" sz="1600" dirty="0">
                  <a:hlinkClick r:id="rId3"/>
                </a:rPr>
                <a:t>/</a:t>
              </a:r>
              <a:r>
                <a:rPr lang="en-US" sz="1600" dirty="0" err="1">
                  <a:hlinkClick r:id="rId3"/>
                </a:rPr>
                <a:t>watch?v</a:t>
              </a:r>
              <a:r>
                <a:rPr lang="en-US" sz="1600" dirty="0">
                  <a:hlinkClick r:id="rId3"/>
                </a:rPr>
                <a:t>=zR5USClbQZw</a:t>
              </a:r>
              <a:endParaRPr lang="en-US" sz="1600" dirty="0"/>
            </a:p>
          </p:txBody>
        </p:sp>
        <p:sp>
          <p:nvSpPr>
            <p:cNvPr id="11" name="TextBox 10">
              <a:extLst>
                <a:ext uri="{FF2B5EF4-FFF2-40B4-BE49-F238E27FC236}">
                  <a16:creationId xmlns:a16="http://schemas.microsoft.com/office/drawing/2014/main" id="{99E5D262-1A2E-0C40-8362-2157F5E306AB}"/>
                </a:ext>
              </a:extLst>
            </p:cNvPr>
            <p:cNvSpPr txBox="1"/>
            <p:nvPr/>
          </p:nvSpPr>
          <p:spPr>
            <a:xfrm>
              <a:off x="1665515" y="2743094"/>
              <a:ext cx="4343400" cy="400110"/>
            </a:xfrm>
            <a:prstGeom prst="rect">
              <a:avLst/>
            </a:prstGeom>
            <a:grpFill/>
          </p:spPr>
          <p:txBody>
            <a:bodyPr wrap="square" rtlCol="0">
              <a:spAutoFit/>
            </a:bodyPr>
            <a:lstStyle/>
            <a:p>
              <a:r>
                <a:rPr lang="en-US" sz="2000" u="sng" dirty="0"/>
                <a:t>Using Windows 10:</a:t>
              </a:r>
            </a:p>
          </p:txBody>
        </p:sp>
        <p:pic>
          <p:nvPicPr>
            <p:cNvPr id="14" name="Picture 13" descr="A screenshot of a cell phone&#10;&#10;Description automatically generated">
              <a:extLst>
                <a:ext uri="{FF2B5EF4-FFF2-40B4-BE49-F238E27FC236}">
                  <a16:creationId xmlns:a16="http://schemas.microsoft.com/office/drawing/2014/main" id="{8FBF7DDF-AAF0-3A49-B39B-C3A2A75C40E1}"/>
                </a:ext>
              </a:extLst>
            </p:cNvPr>
            <p:cNvPicPr>
              <a:picLocks noChangeAspect="1"/>
            </p:cNvPicPr>
            <p:nvPr/>
          </p:nvPicPr>
          <p:blipFill rotWithShape="1">
            <a:blip r:embed="rId4"/>
            <a:srcRect b="19744"/>
            <a:stretch/>
          </p:blipFill>
          <p:spPr>
            <a:xfrm>
              <a:off x="1650065" y="3200645"/>
              <a:ext cx="8876421" cy="3246693"/>
            </a:xfrm>
            <a:prstGeom prst="rect">
              <a:avLst/>
            </a:prstGeom>
            <a:grpFill/>
          </p:spPr>
        </p:pic>
      </p:grpSp>
    </p:spTree>
    <p:extLst>
      <p:ext uri="{BB962C8B-B14F-4D97-AF65-F5344CB8AC3E}">
        <p14:creationId xmlns:p14="http://schemas.microsoft.com/office/powerpoint/2010/main" val="3225938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893555-8431-3244-B69B-066D09EABE2E}"/>
              </a:ext>
            </a:extLst>
          </p:cNvPr>
          <p:cNvSpPr txBox="1"/>
          <p:nvPr/>
        </p:nvSpPr>
        <p:spPr>
          <a:xfrm>
            <a:off x="477076" y="119743"/>
            <a:ext cx="10959548" cy="400110"/>
          </a:xfrm>
          <a:prstGeom prst="rect">
            <a:avLst/>
          </a:prstGeom>
          <a:noFill/>
        </p:spPr>
        <p:txBody>
          <a:bodyPr wrap="square" rtlCol="0">
            <a:spAutoFit/>
          </a:bodyPr>
          <a:lstStyle/>
          <a:p>
            <a:pPr algn="ctr"/>
            <a:r>
              <a:rPr lang="en-US" sz="2000" b="1" dirty="0">
                <a:latin typeface="Century Gothic" panose="020B0502020202020204" pitchFamily="34" charset="0"/>
              </a:rPr>
              <a:t>Once you have taken your photos &amp; videos, here’s how you can create your own film:</a:t>
            </a:r>
          </a:p>
        </p:txBody>
      </p:sp>
      <p:sp>
        <p:nvSpPr>
          <p:cNvPr id="5" name="TextBox 4">
            <a:extLst>
              <a:ext uri="{FF2B5EF4-FFF2-40B4-BE49-F238E27FC236}">
                <a16:creationId xmlns:a16="http://schemas.microsoft.com/office/drawing/2014/main" id="{7A58050A-188D-A048-8F80-5B122F75D4B2}"/>
              </a:ext>
            </a:extLst>
          </p:cNvPr>
          <p:cNvSpPr txBox="1"/>
          <p:nvPr/>
        </p:nvSpPr>
        <p:spPr>
          <a:xfrm>
            <a:off x="1665515" y="895422"/>
            <a:ext cx="4343400" cy="400110"/>
          </a:xfrm>
          <a:prstGeom prst="rect">
            <a:avLst/>
          </a:prstGeom>
          <a:noFill/>
        </p:spPr>
        <p:txBody>
          <a:bodyPr wrap="square" rtlCol="0">
            <a:spAutoFit/>
          </a:bodyPr>
          <a:lstStyle/>
          <a:p>
            <a:r>
              <a:rPr lang="en-US" sz="2000" u="sng" dirty="0"/>
              <a:t>Online Video Editors:</a:t>
            </a:r>
          </a:p>
        </p:txBody>
      </p:sp>
      <p:cxnSp>
        <p:nvCxnSpPr>
          <p:cNvPr id="9" name="Straight Connector 8">
            <a:extLst>
              <a:ext uri="{FF2B5EF4-FFF2-40B4-BE49-F238E27FC236}">
                <a16:creationId xmlns:a16="http://schemas.microsoft.com/office/drawing/2014/main" id="{6CBEE278-227F-C847-BA22-EFB8ECA828D9}"/>
              </a:ext>
            </a:extLst>
          </p:cNvPr>
          <p:cNvCxnSpPr/>
          <p:nvPr/>
        </p:nvCxnSpPr>
        <p:spPr>
          <a:xfrm>
            <a:off x="1524000" y="664028"/>
            <a:ext cx="9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B9F94985-40CA-9A41-BC79-FDA145052BCE}"/>
              </a:ext>
            </a:extLst>
          </p:cNvPr>
          <p:cNvSpPr/>
          <p:nvPr/>
        </p:nvSpPr>
        <p:spPr>
          <a:xfrm>
            <a:off x="4291913" y="2208107"/>
            <a:ext cx="6070380" cy="400110"/>
          </a:xfrm>
          <a:prstGeom prst="rect">
            <a:avLst/>
          </a:prstGeom>
        </p:spPr>
        <p:txBody>
          <a:bodyPr wrap="none">
            <a:spAutoFit/>
          </a:bodyPr>
          <a:lstStyle/>
          <a:p>
            <a:r>
              <a:rPr lang="en-US" sz="2000" b="1" dirty="0"/>
              <a:t>Adobe Spark:   </a:t>
            </a:r>
            <a:r>
              <a:rPr lang="en-US" dirty="0">
                <a:hlinkClick r:id="rId2"/>
              </a:rPr>
              <a:t>https://spark.adobe.com/make/video-maker/</a:t>
            </a:r>
            <a:endParaRPr lang="en-US" dirty="0"/>
          </a:p>
        </p:txBody>
      </p:sp>
      <p:pic>
        <p:nvPicPr>
          <p:cNvPr id="7" name="Picture 6">
            <a:extLst>
              <a:ext uri="{FF2B5EF4-FFF2-40B4-BE49-F238E27FC236}">
                <a16:creationId xmlns:a16="http://schemas.microsoft.com/office/drawing/2014/main" id="{CEB1E738-11EC-0845-A823-2E1BA2D00A3D}"/>
              </a:ext>
            </a:extLst>
          </p:cNvPr>
          <p:cNvPicPr>
            <a:picLocks noChangeAspect="1"/>
          </p:cNvPicPr>
          <p:nvPr/>
        </p:nvPicPr>
        <p:blipFill>
          <a:blip r:embed="rId3"/>
          <a:stretch>
            <a:fillRect/>
          </a:stretch>
        </p:blipFill>
        <p:spPr>
          <a:xfrm>
            <a:off x="2167165" y="1629922"/>
            <a:ext cx="1435100" cy="1409700"/>
          </a:xfrm>
          <a:prstGeom prst="rect">
            <a:avLst/>
          </a:prstGeom>
        </p:spPr>
      </p:pic>
      <p:pic>
        <p:nvPicPr>
          <p:cNvPr id="12" name="Picture 11">
            <a:extLst>
              <a:ext uri="{FF2B5EF4-FFF2-40B4-BE49-F238E27FC236}">
                <a16:creationId xmlns:a16="http://schemas.microsoft.com/office/drawing/2014/main" id="{42012936-40D1-6B4C-ABF7-54D0164604E2}"/>
              </a:ext>
            </a:extLst>
          </p:cNvPr>
          <p:cNvPicPr>
            <a:picLocks noChangeAspect="1"/>
          </p:cNvPicPr>
          <p:nvPr/>
        </p:nvPicPr>
        <p:blipFill>
          <a:blip r:embed="rId4"/>
          <a:stretch>
            <a:fillRect/>
          </a:stretch>
        </p:blipFill>
        <p:spPr>
          <a:xfrm>
            <a:off x="1924959" y="3768664"/>
            <a:ext cx="1910770" cy="596594"/>
          </a:xfrm>
          <a:prstGeom prst="rect">
            <a:avLst/>
          </a:prstGeom>
        </p:spPr>
      </p:pic>
      <p:sp>
        <p:nvSpPr>
          <p:cNvPr id="15" name="Rectangle 14">
            <a:extLst>
              <a:ext uri="{FF2B5EF4-FFF2-40B4-BE49-F238E27FC236}">
                <a16:creationId xmlns:a16="http://schemas.microsoft.com/office/drawing/2014/main" id="{5BA4670A-5E1F-444F-B5EF-8A038B4779ED}"/>
              </a:ext>
            </a:extLst>
          </p:cNvPr>
          <p:cNvSpPr/>
          <p:nvPr/>
        </p:nvSpPr>
        <p:spPr>
          <a:xfrm>
            <a:off x="4291914" y="3866906"/>
            <a:ext cx="5646745" cy="400110"/>
          </a:xfrm>
          <a:prstGeom prst="rect">
            <a:avLst/>
          </a:prstGeom>
        </p:spPr>
        <p:txBody>
          <a:bodyPr wrap="square">
            <a:spAutoFit/>
          </a:bodyPr>
          <a:lstStyle/>
          <a:p>
            <a:pPr>
              <a:tabLst>
                <a:tab pos="1595438" algn="l"/>
              </a:tabLst>
            </a:pPr>
            <a:r>
              <a:rPr lang="en-US" sz="2000" b="1" dirty="0" err="1"/>
              <a:t>Clideo</a:t>
            </a:r>
            <a:r>
              <a:rPr lang="en-US" sz="2000" b="1" dirty="0"/>
              <a:t>:   	</a:t>
            </a:r>
            <a:r>
              <a:rPr lang="en-US" dirty="0">
                <a:hlinkClick r:id="rId5"/>
              </a:rPr>
              <a:t>https://clideo.com/video-maker</a:t>
            </a:r>
            <a:endParaRPr lang="en-US" dirty="0"/>
          </a:p>
        </p:txBody>
      </p:sp>
      <p:pic>
        <p:nvPicPr>
          <p:cNvPr id="16" name="Picture 15">
            <a:extLst>
              <a:ext uri="{FF2B5EF4-FFF2-40B4-BE49-F238E27FC236}">
                <a16:creationId xmlns:a16="http://schemas.microsoft.com/office/drawing/2014/main" id="{BF0A3E1D-C27F-414B-BB39-4D8D660CBCA8}"/>
              </a:ext>
            </a:extLst>
          </p:cNvPr>
          <p:cNvPicPr>
            <a:picLocks noChangeAspect="1"/>
          </p:cNvPicPr>
          <p:nvPr/>
        </p:nvPicPr>
        <p:blipFill>
          <a:blip r:embed="rId6"/>
          <a:stretch>
            <a:fillRect/>
          </a:stretch>
        </p:blipFill>
        <p:spPr>
          <a:xfrm>
            <a:off x="2127833" y="5494138"/>
            <a:ext cx="1707896" cy="596594"/>
          </a:xfrm>
          <a:prstGeom prst="rect">
            <a:avLst/>
          </a:prstGeom>
        </p:spPr>
      </p:pic>
      <p:sp>
        <p:nvSpPr>
          <p:cNvPr id="17" name="Rectangle 16">
            <a:extLst>
              <a:ext uri="{FF2B5EF4-FFF2-40B4-BE49-F238E27FC236}">
                <a16:creationId xmlns:a16="http://schemas.microsoft.com/office/drawing/2014/main" id="{0893FCB8-48E2-7E4D-955D-9B1950273DA0}"/>
              </a:ext>
            </a:extLst>
          </p:cNvPr>
          <p:cNvSpPr/>
          <p:nvPr/>
        </p:nvSpPr>
        <p:spPr>
          <a:xfrm>
            <a:off x="4291913" y="5592380"/>
            <a:ext cx="5646745" cy="400110"/>
          </a:xfrm>
          <a:prstGeom prst="rect">
            <a:avLst/>
          </a:prstGeom>
        </p:spPr>
        <p:txBody>
          <a:bodyPr wrap="square">
            <a:spAutoFit/>
          </a:bodyPr>
          <a:lstStyle/>
          <a:p>
            <a:pPr>
              <a:tabLst>
                <a:tab pos="1595438" algn="l"/>
              </a:tabLst>
            </a:pPr>
            <a:r>
              <a:rPr lang="en-US" sz="2000" b="1" dirty="0" err="1"/>
              <a:t>Biteable</a:t>
            </a:r>
            <a:r>
              <a:rPr lang="en-US" sz="2000" b="1" dirty="0"/>
              <a:t>:   	</a:t>
            </a:r>
            <a:r>
              <a:rPr lang="en-US" dirty="0">
                <a:hlinkClick r:id="rId7"/>
              </a:rPr>
              <a:t>https://</a:t>
            </a:r>
            <a:r>
              <a:rPr lang="en-US" dirty="0" err="1">
                <a:hlinkClick r:id="rId7"/>
              </a:rPr>
              <a:t>biteable.com</a:t>
            </a:r>
            <a:r>
              <a:rPr lang="en-US" dirty="0">
                <a:hlinkClick r:id="rId7"/>
              </a:rPr>
              <a:t>/tools/</a:t>
            </a:r>
            <a:endParaRPr lang="en-US" dirty="0"/>
          </a:p>
        </p:txBody>
      </p:sp>
    </p:spTree>
    <p:extLst>
      <p:ext uri="{BB962C8B-B14F-4D97-AF65-F5344CB8AC3E}">
        <p14:creationId xmlns:p14="http://schemas.microsoft.com/office/powerpoint/2010/main" val="2208502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TotalTime>
  <Words>538</Words>
  <Application>Microsoft Office PowerPoint</Application>
  <PresentationFormat>Widescreen</PresentationFormat>
  <Paragraphs>61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 the “real world”</dc:title>
  <dc:creator>Mark Eaden</dc:creator>
  <cp:lastModifiedBy>Mark Eaden</cp:lastModifiedBy>
  <cp:revision>23</cp:revision>
  <dcterms:created xsi:type="dcterms:W3CDTF">2020-04-30T11:28:29Z</dcterms:created>
  <dcterms:modified xsi:type="dcterms:W3CDTF">2021-05-20T12:11:30Z</dcterms:modified>
</cp:coreProperties>
</file>