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7" r:id="rId7"/>
    <p:sldId id="259" r:id="rId8"/>
    <p:sldId id="260" r:id="rId9"/>
    <p:sldId id="262" r:id="rId10"/>
    <p:sldId id="263" r:id="rId11"/>
    <p:sldId id="264" r:id="rId12"/>
    <p:sldId id="270" r:id="rId13"/>
    <p:sldId id="272" r:id="rId14"/>
    <p:sldId id="265" r:id="rId15"/>
    <p:sldId id="266" r:id="rId16"/>
    <p:sldId id="271" r:id="rId17"/>
    <p:sldId id="267" r:id="rId18"/>
    <p:sldId id="268" r:id="rId19"/>
    <p:sldId id="261" r:id="rId20"/>
    <p:sldId id="26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4EEB5D-5EF8-4163-961B-65BA97AB2181}" v="3" dt="2023-11-15T12:15:00.8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72" y="13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Weeks" userId="70aea777-b11f-4ecf-870b-b9ac346617bc" providerId="ADAL" clId="{134EEB5D-5EF8-4163-961B-65BA97AB2181}"/>
    <pc:docChg chg="addSld modSld">
      <pc:chgData name="Jessica Weeks" userId="70aea777-b11f-4ecf-870b-b9ac346617bc" providerId="ADAL" clId="{134EEB5D-5EF8-4163-961B-65BA97AB2181}" dt="2023-11-15T12:15:00.827" v="2"/>
      <pc:docMkLst>
        <pc:docMk/>
      </pc:docMkLst>
      <pc:sldChg chg="add">
        <pc:chgData name="Jessica Weeks" userId="70aea777-b11f-4ecf-870b-b9ac346617bc" providerId="ADAL" clId="{134EEB5D-5EF8-4163-961B-65BA97AB2181}" dt="2023-11-07T08:29:52.593" v="0"/>
        <pc:sldMkLst>
          <pc:docMk/>
          <pc:sldMk cId="1765162657" sldId="270"/>
        </pc:sldMkLst>
      </pc:sldChg>
      <pc:sldChg chg="add">
        <pc:chgData name="Jessica Weeks" userId="70aea777-b11f-4ecf-870b-b9ac346617bc" providerId="ADAL" clId="{134EEB5D-5EF8-4163-961B-65BA97AB2181}" dt="2023-11-07T08:30:04.436" v="1"/>
        <pc:sldMkLst>
          <pc:docMk/>
          <pc:sldMk cId="1516034940" sldId="271"/>
        </pc:sldMkLst>
      </pc:sldChg>
      <pc:sldChg chg="add">
        <pc:chgData name="Jessica Weeks" userId="70aea777-b11f-4ecf-870b-b9ac346617bc" providerId="ADAL" clId="{134EEB5D-5EF8-4163-961B-65BA97AB2181}" dt="2023-11-15T12:15:00.827" v="2"/>
        <pc:sldMkLst>
          <pc:docMk/>
          <pc:sldMk cId="2141984756" sldId="27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168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961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964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519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093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46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20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754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279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886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330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269BF-FB14-48A8-9CC9-5E3DE80CF6C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548" y="5692638"/>
            <a:ext cx="1028452" cy="116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491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readinglist.co.uk/new-book-releases/2022-cilip-carnegie-medal-shortlisted-books/" TargetMode="External"/><Relationship Id="rId2" Type="http://schemas.openxmlformats.org/officeDocument/2006/relationships/hyperlink" Target="https://www.digitaltheatre.com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sounds/brand/b03g64ps?page=1" TargetMode="External"/><Relationship Id="rId2" Type="http://schemas.openxmlformats.org/officeDocument/2006/relationships/hyperlink" Target="https://www.youtube.com/watch?v=ffUnNaQTfZ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nrich.maths.org/frontpage" TargetMode="External"/><Relationship Id="rId4" Type="http://schemas.openxmlformats.org/officeDocument/2006/relationships/hyperlink" Target="https://www.bbc.com/future/article/20200907-the-remarkable-ways-animals-understand-number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user/crashcoursekids" TargetMode="External"/><Relationship Id="rId2" Type="http://schemas.openxmlformats.org/officeDocument/2006/relationships/hyperlink" Target="https://www.youtube.com/c/ScienceMax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lowgerman.com/inhaltsverzeichnis/" TargetMode="External"/><Relationship Id="rId2" Type="http://schemas.openxmlformats.org/officeDocument/2006/relationships/hyperlink" Target="https://www.youtube.com/watch?v=txqWuVsvRr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erman.tolearnfree.com/" TargetMode="External"/><Relationship Id="rId5" Type="http://schemas.openxmlformats.org/officeDocument/2006/relationships/hyperlink" Target="https://www.languagesonline.org.uk/Hotpotatoes/germanindex.html" TargetMode="External"/><Relationship Id="rId4" Type="http://schemas.openxmlformats.org/officeDocument/2006/relationships/hyperlink" Target="https://www.dw.com/en/why-germans-give-their-kids-paper-cones-on-the-first-day-of-school/a-19492362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ermanproject.com/stories/redridinghood" TargetMode="External"/><Relationship Id="rId2" Type="http://schemas.openxmlformats.org/officeDocument/2006/relationships/hyperlink" Target="https://www.youtube.com/c/SpanishgamesNet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languagesonline.org.uk/Spanish/Cam1/Cam1Uni1/index.htm" TargetMode="External"/><Relationship Id="rId4" Type="http://schemas.openxmlformats.org/officeDocument/2006/relationships/hyperlink" Target="https://es.maryglasgowplus.com/magazine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.spotify.com/show/5UCj78VsCvv8ysnGlktPM2?si=AgwLTkHpREOwAekc9m-Lzw&amp;nd=1" TargetMode="External"/><Relationship Id="rId2" Type="http://schemas.openxmlformats.org/officeDocument/2006/relationships/hyperlink" Target="https://www.youtube.com/watch?v=hFDYFKXNSJ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kids.frontiersin.org/articles/10.3389/frym.2017.00005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arn-french-help.com/french-poems-for-children.html" TargetMode="External"/><Relationship Id="rId2" Type="http://schemas.openxmlformats.org/officeDocument/2006/relationships/hyperlink" Target="https://player.fm/series/duolingo-french-podcas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ZDTcrb0szSo&amp;t=9s" TargetMode="External"/><Relationship Id="rId4" Type="http://schemas.openxmlformats.org/officeDocument/2006/relationships/hyperlink" Target="https://www.languagesonline.org.uk/French/ET1/NewET1U1/index.htm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itainirelandcastles.com/" TargetMode="External"/><Relationship Id="rId2" Type="http://schemas.openxmlformats.org/officeDocument/2006/relationships/hyperlink" Target="https://www.bbc.co.uk/sounds/series/m000hmm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pendomesday.org/" TargetMode="External"/><Relationship Id="rId4" Type="http://schemas.openxmlformats.org/officeDocument/2006/relationships/hyperlink" Target="https://www.bbc.co.uk/teach/why-should-I-care-about-1066/z7ff2s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te.org.uk/kids/explore/what-is/surrealism" TargetMode="External"/><Relationship Id="rId2" Type="http://schemas.openxmlformats.org/officeDocument/2006/relationships/hyperlink" Target="https://www.channel4.com/programmes/graysons-art-club/on-demand/71736-006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rdinancesurvey.co.uk/mapzone" TargetMode="External"/><Relationship Id="rId2" Type="http://schemas.openxmlformats.org/officeDocument/2006/relationships/hyperlink" Target="https://www.bbcstudios.com.au/events/deadly-60-pole-topole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WRzfObFG4A" TargetMode="External"/><Relationship Id="rId2" Type="http://schemas.openxmlformats.org/officeDocument/2006/relationships/hyperlink" Target="https://www.bbc.co.uk/programmes/b006m9ry/episodes/player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asyscienceforkids.com/fun-computers-quiz-free-interactive-science-quizzes-for-kids/" TargetMode="External"/><Relationship Id="rId4" Type="http://schemas.openxmlformats.org/officeDocument/2006/relationships/hyperlink" Target="https://www.bbc.co.uk/programmes/articles/3jNQLTMrPlYGTBn0WV6M2MS/not-your-typical-role-model-ada-lovelace-the-19th-century-programmer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1054" y="2235200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dirty="0">
                <a:latin typeface="Accord Light SF" pitchFamily="2" charset="0"/>
              </a:rPr>
              <a:t>Year 7 Scholars Programme</a:t>
            </a:r>
          </a:p>
        </p:txBody>
      </p:sp>
      <p:pic>
        <p:nvPicPr>
          <p:cNvPr id="11266" name="Picture 2" descr="Portal:Wiki Scholar - Wikiversity">
            <a:extLst>
              <a:ext uri="{FF2B5EF4-FFF2-40B4-BE49-F238E27FC236}">
                <a16:creationId xmlns:a16="http://schemas.microsoft.com/office/drawing/2014/main" id="{1A011338-4FD3-4E45-906E-8A84B8B34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9222" y="-81021"/>
            <a:ext cx="3312778" cy="331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053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BB1CF-1996-4A75-ABDA-A7A800774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ccord Light SF" pitchFamily="2" charset="0"/>
              </a:rPr>
              <a:t>Firstly….Welcome and Well Done!</a:t>
            </a:r>
          </a:p>
        </p:txBody>
      </p:sp>
    </p:spTree>
    <p:extLst>
      <p:ext uri="{BB962C8B-B14F-4D97-AF65-F5344CB8AC3E}">
        <p14:creationId xmlns:p14="http://schemas.microsoft.com/office/powerpoint/2010/main" val="3939220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9ED5F-FE74-4708-A497-5DF6129BF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Expectations: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2082D-EA9D-45F8-889C-8ABBED035E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Accord Light SF" pitchFamily="2" charset="0"/>
              </a:rPr>
              <a:t>Complete minimum of </a:t>
            </a:r>
            <a:r>
              <a:rPr lang="en-GB" sz="4000" b="1" u="sng" dirty="0">
                <a:latin typeface="Accord Light SF" pitchFamily="2" charset="0"/>
              </a:rPr>
              <a:t>3</a:t>
            </a:r>
            <a:r>
              <a:rPr lang="en-GB" sz="4000" dirty="0">
                <a:latin typeface="Accord Light SF" pitchFamily="2" charset="0"/>
              </a:rPr>
              <a:t> activities from the options below each half-term</a:t>
            </a:r>
          </a:p>
          <a:p>
            <a:endParaRPr lang="en-GB" sz="4000" dirty="0">
              <a:latin typeface="Accord Light SF" pitchFamily="2" charset="0"/>
            </a:endParaRPr>
          </a:p>
          <a:p>
            <a:r>
              <a:rPr lang="en-GB" sz="4000" dirty="0">
                <a:latin typeface="Accord Light SF" pitchFamily="2" charset="0"/>
              </a:rPr>
              <a:t>Meet your supervisor (Mrs Mackenzie) every two weeks to go through progress.</a:t>
            </a:r>
          </a:p>
        </p:txBody>
      </p:sp>
    </p:spTree>
    <p:extLst>
      <p:ext uri="{BB962C8B-B14F-4D97-AF65-F5344CB8AC3E}">
        <p14:creationId xmlns:p14="http://schemas.microsoft.com/office/powerpoint/2010/main" val="3295949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5F3A2-3AAA-4A0F-B631-02B6B7BF1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masis MT Pro Black" panose="020B0604020202020204" pitchFamily="18" charset="0"/>
              </a:rPr>
              <a:t>English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EE19419-AF8C-4D94-B4D6-FD8F7906BC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142644"/>
              </p:ext>
            </p:extLst>
          </p:nvPr>
        </p:nvGraphicFramePr>
        <p:xfrm>
          <a:off x="838200" y="1690688"/>
          <a:ext cx="10193321" cy="371716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48254">
                  <a:extLst>
                    <a:ext uri="{9D8B030D-6E8A-4147-A177-3AD203B41FA5}">
                      <a16:colId xmlns:a16="http://schemas.microsoft.com/office/drawing/2014/main" val="4089061138"/>
                    </a:ext>
                  </a:extLst>
                </a:gridCol>
                <a:gridCol w="1722382">
                  <a:extLst>
                    <a:ext uri="{9D8B030D-6E8A-4147-A177-3AD203B41FA5}">
                      <a16:colId xmlns:a16="http://schemas.microsoft.com/office/drawing/2014/main" val="4264748305"/>
                    </a:ext>
                  </a:extLst>
                </a:gridCol>
                <a:gridCol w="1384057">
                  <a:extLst>
                    <a:ext uri="{9D8B030D-6E8A-4147-A177-3AD203B41FA5}">
                      <a16:colId xmlns:a16="http://schemas.microsoft.com/office/drawing/2014/main" val="1646465045"/>
                    </a:ext>
                  </a:extLst>
                </a:gridCol>
                <a:gridCol w="1486579">
                  <a:extLst>
                    <a:ext uri="{9D8B030D-6E8A-4147-A177-3AD203B41FA5}">
                      <a16:colId xmlns:a16="http://schemas.microsoft.com/office/drawing/2014/main" val="3390587121"/>
                    </a:ext>
                  </a:extLst>
                </a:gridCol>
                <a:gridCol w="1527589">
                  <a:extLst>
                    <a:ext uri="{9D8B030D-6E8A-4147-A177-3AD203B41FA5}">
                      <a16:colId xmlns:a16="http://schemas.microsoft.com/office/drawing/2014/main" val="1684350238"/>
                    </a:ext>
                  </a:extLst>
                </a:gridCol>
                <a:gridCol w="1222583">
                  <a:extLst>
                    <a:ext uri="{9D8B030D-6E8A-4147-A177-3AD203B41FA5}">
                      <a16:colId xmlns:a16="http://schemas.microsoft.com/office/drawing/2014/main" val="1308294425"/>
                    </a:ext>
                  </a:extLst>
                </a:gridCol>
                <a:gridCol w="1701877">
                  <a:extLst>
                    <a:ext uri="{9D8B030D-6E8A-4147-A177-3AD203B41FA5}">
                      <a16:colId xmlns:a16="http://schemas.microsoft.com/office/drawing/2014/main" val="2361945006"/>
                    </a:ext>
                  </a:extLst>
                </a:gridCol>
              </a:tblGrid>
              <a:tr h="800842">
                <a:tc>
                  <a:txBody>
                    <a:bodyPr/>
                    <a:lstStyle/>
                    <a:p>
                      <a:pPr algn="l" fontAlgn="ctr"/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extLst>
                  <a:ext uri="{0D108BD9-81ED-4DB2-BD59-A6C34878D82A}">
                    <a16:rowId xmlns:a16="http://schemas.microsoft.com/office/drawing/2014/main" val="1738240422"/>
                  </a:ext>
                </a:extLst>
              </a:tr>
              <a:tr h="2916324"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u="none" strike="noStrike" dirty="0">
                          <a:effectLst/>
                          <a:latin typeface="Amasis MT Pro" panose="02040504050005020304" pitchFamily="18" charset="0"/>
                        </a:rPr>
                        <a:t>English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masis MT Pro" panose="02040504050005020304" pitchFamily="18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Watch a play of your choice </a:t>
                      </a:r>
                      <a:endParaRPr lang="en-GB" sz="16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Listen to ‘Longform’ podcasts for interviews from different writers about their inspirations and ways of crafting novels and interviews.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3"/>
                        </a:rPr>
                        <a:t>Read a book from the Carnegie shortlist:</a:t>
                      </a:r>
                      <a:endParaRPr lang="en-GB" sz="16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Research a local author and create a review of them or leaflet.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Write your own poem or your own 500 word</a:t>
                      </a:r>
                      <a:b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</a:b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story a about a topic that you are passionate about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Enter a writing competition or 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26565096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5692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masis MT Pro Black" panose="02040A04050005020304" pitchFamily="18" charset="0"/>
              </a:rPr>
              <a:t>Maths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0416288"/>
              </p:ext>
            </p:extLst>
          </p:nvPr>
        </p:nvGraphicFramePr>
        <p:xfrm>
          <a:off x="687897" y="1690688"/>
          <a:ext cx="10598656" cy="342898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333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271199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769552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u="none" strike="noStrike" dirty="0">
                          <a:effectLst/>
                          <a:latin typeface="Amasis MT Pro" panose="02040504050005020304" pitchFamily="18" charset="0"/>
                        </a:rPr>
                        <a:t>Maths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Amasis MT Pro" panose="02040504050005020304" pitchFamily="18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Watch the video regarding the Ethiopian Method of multiplication 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3"/>
                        </a:rPr>
                        <a:t>Listen to this podcast: 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4"/>
                        </a:rPr>
                        <a:t>Either a book relating to Maths or an interesting article e.g.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Make a poster about a famous mathematician.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5"/>
                        </a:rPr>
                        <a:t>Complete these games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Try a Junior Maths Challenge Paper: http://www.ukmtresources.or g.uk/index-tr.html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49032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133" y="255616"/>
            <a:ext cx="10515600" cy="1325563"/>
          </a:xfrm>
        </p:spPr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Science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2897745"/>
              </p:ext>
            </p:extLst>
          </p:nvPr>
        </p:nvGraphicFramePr>
        <p:xfrm>
          <a:off x="687897" y="1690688"/>
          <a:ext cx="10598656" cy="3738813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812161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047371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769552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Science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Watch a Science Max video: https://www.youtube.com/c/ScienceMax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3"/>
                        </a:rPr>
                        <a:t>Listen to three Crash Courses: 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‘Darwin’s Dragons’ Lindsay Galvin or any book related to your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scienfitic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 studies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Create a model of an animal and plant cell, outlining the key differences in their components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Write a news report about what you think is the most important scientific discovery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Enter the bronze Crest award.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5656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German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7645416"/>
              </p:ext>
            </p:extLst>
          </p:nvPr>
        </p:nvGraphicFramePr>
        <p:xfrm>
          <a:off x="687897" y="1690688"/>
          <a:ext cx="10598656" cy="342898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333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271199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769552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German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Watch what happens to recycling in Germany. Is it the same in England? 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3"/>
                        </a:rPr>
                        <a:t>Access the free content at this really good podcast site: 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4"/>
                        </a:rPr>
                        <a:t>Read about a typical School day 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Find a German recipe online and create your own dish - take pictures and get your friends to taste it!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5"/>
                        </a:rPr>
                        <a:t>Complete these activities and write them up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6"/>
                        </a:rPr>
                        <a:t>Join the German club and complete exercises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4843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Spanish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6043383"/>
              </p:ext>
            </p:extLst>
          </p:nvPr>
        </p:nvGraphicFramePr>
        <p:xfrm>
          <a:off x="687897" y="1690688"/>
          <a:ext cx="10598656" cy="342898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333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271199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769552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Spanish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Watch two of these videos: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sng" strike="noStrike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3"/>
                        </a:rPr>
                        <a:t>Listen to and read a ‘Little Red Riding Hood’ in German’.</a:t>
                      </a:r>
                      <a:endParaRPr lang="en-GB" sz="2000" b="0" i="0" u="sng" strike="noStrike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4"/>
                        </a:rPr>
                        <a:t>Read a Mary </a:t>
                      </a:r>
                      <a:r>
                        <a:rPr lang="en-GB" sz="2000" b="0" i="0" u="sng" strike="noStrike" dirty="0" err="1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4"/>
                        </a:rPr>
                        <a:t>Glasglow</a:t>
                      </a:r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4"/>
                        </a:rPr>
                        <a:t> magazine: 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Create a vocab booklet</a:t>
                      </a:r>
                      <a:b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</a:b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for a trip to Spain with key</a:t>
                      </a:r>
                      <a:b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</a:b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vocab and phrases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5"/>
                        </a:rPr>
                        <a:t>Complete these activities and write them up 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Teach someone not studying Spanish the basics of a conversation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6456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232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Belfast Heavy SF" panose="020BE200000000000000" pitchFamily="34" charset="0"/>
              </a:rPr>
              <a:t>Music – Y7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43948" y="1325563"/>
          <a:ext cx="11504103" cy="624293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295911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677880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640328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664102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777022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528135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920725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2231649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Music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  <a:hlinkClick r:id="rId2"/>
                        </a:rPr>
                        <a:t>Howard Goodall Big Bangs – Invention of Notation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ccord Light SF" pitchFamily="2" charset="0"/>
                      </a:endParaRPr>
                    </a:p>
                    <a:p>
                      <a:pPr algn="ctr" fontAlgn="b"/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  <a:t>Kids Q the Music</a:t>
                      </a:r>
                      <a:endParaRPr lang="en-GB" sz="1600" b="0" i="0" u="none" strike="noStrike" dirty="0">
                        <a:solidFill>
                          <a:schemeClr val="tx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Accord Light SF" pitchFamily="2" charset="0"/>
                          <a:hlinkClick r:id="rId4"/>
                        </a:rPr>
                        <a:t>Music: The Last Thing we Forget</a:t>
                      </a:r>
                      <a:endParaRPr lang="en-GB" sz="1600" b="0" i="0" u="none" strike="noStrike" dirty="0">
                        <a:solidFill>
                          <a:schemeClr val="tx1"/>
                        </a:solidFill>
                        <a:effectLst/>
                        <a:latin typeface="Accord Light SF" pitchFamily="2" charset="0"/>
                      </a:endParaRPr>
                    </a:p>
                    <a:p>
                      <a:pPr algn="ctr" fontAlgn="ctr"/>
                      <a:endParaRPr lang="en-GB" sz="1600" b="0" i="0" u="none" strike="noStrike" dirty="0">
                        <a:solidFill>
                          <a:schemeClr val="tx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Investigate these strange and unusual instruments which you would not usually find in an orchestra: the </a:t>
                      </a:r>
                      <a:r>
                        <a:rPr lang="en-GB" sz="1600" b="0" i="0" kern="120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theramine</a:t>
                      </a:r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calliope, </a:t>
                      </a:r>
                      <a:r>
                        <a:rPr lang="en-GB" sz="1600" b="0" i="0" kern="120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souasphone</a:t>
                      </a:r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balalaika, Picasso-guitar </a:t>
                      </a:r>
                    </a:p>
                    <a:p>
                      <a:pPr rtl="0" fontAlgn="base"/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 a </a:t>
                      </a:r>
                      <a:r>
                        <a:rPr lang="en-GB" sz="1600" b="0" i="0" kern="120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powerpoint</a:t>
                      </a:r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show each one and maybe include some sound files. </a:t>
                      </a:r>
                    </a:p>
                    <a:p>
                      <a:pPr algn="ctr" fontAlgn="b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 a </a:t>
                      </a:r>
                      <a:r>
                        <a:rPr lang="en-GB" sz="1600" b="0" i="0" kern="120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powerpoint</a:t>
                      </a:r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on all the instruments of the string family apart from the violin, viola, cello and double bass.  </a:t>
                      </a:r>
                    </a:p>
                    <a:p>
                      <a:pPr rtl="0" fontAlgn="base"/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Include information on the following playing techniques (if you can embed a sound file – even better!) </a:t>
                      </a:r>
                    </a:p>
                    <a:p>
                      <a:pPr rtl="0" fontAlgn="base"/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Pizzicato </a:t>
                      </a:r>
                    </a:p>
                    <a:p>
                      <a:pPr rtl="0" fontAlgn="base"/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Arco </a:t>
                      </a:r>
                    </a:p>
                    <a:p>
                      <a:pPr rtl="0" fontAlgn="base"/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Tremolo </a:t>
                      </a:r>
                    </a:p>
                    <a:p>
                      <a:pPr rtl="0" fontAlgn="base"/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Glissando </a:t>
                      </a:r>
                    </a:p>
                    <a:p>
                      <a:pPr rtl="0" fontAlgn="base"/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Double stopping </a:t>
                      </a:r>
                    </a:p>
                    <a:p>
                      <a:pPr rtl="0" fontAlgn="base"/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 legno </a:t>
                      </a:r>
                    </a:p>
                    <a:p>
                      <a:pPr rtl="0" fontAlgn="base"/>
                      <a:endParaRPr lang="en-GB" sz="16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Enter a competition (e.g. Woking Music Festival) or one of the school competitions:</a:t>
                      </a:r>
                    </a:p>
                    <a:p>
                      <a:pPr algn="ctr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Christmas Carol Competition   (Autumn)</a:t>
                      </a:r>
                    </a:p>
                    <a:p>
                      <a:pPr algn="ctr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Concerto Competition (Spring)</a:t>
                      </a:r>
                    </a:p>
                    <a:p>
                      <a:pPr algn="ctr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Music Academic Competition (Summer)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5162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C52EC88-DAA7-4B7A-27AC-53F88D86FD3D}"/>
              </a:ext>
            </a:extLst>
          </p:cNvPr>
          <p:cNvGraphicFramePr>
            <a:graphicFrameLocks noGrp="1"/>
          </p:cNvGraphicFramePr>
          <p:nvPr/>
        </p:nvGraphicFramePr>
        <p:xfrm>
          <a:off x="453006" y="719666"/>
          <a:ext cx="11182521" cy="236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7503">
                  <a:extLst>
                    <a:ext uri="{9D8B030D-6E8A-4147-A177-3AD203B41FA5}">
                      <a16:colId xmlns:a16="http://schemas.microsoft.com/office/drawing/2014/main" val="168060773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626150219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4247511228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137444362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1851069962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302768674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18861082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WATCH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LISTEN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CREATE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WRITE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DO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9876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RELIGIOUS STUDIES KS3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BBC Teach class clips:</a:t>
                      </a:r>
                    </a:p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A-Z of Religion and Belief</a:t>
                      </a:r>
                    </a:p>
                    <a:p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https://www.bbc.co.uk/teach/class-clips-video/religious-studies-ks3-az-of-religion-and-beliefs/znt647h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Examples of music influenced by religious faith from any genre, both traditional and modern.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‘Soul Fuel for Young Explorers’ by Bear Grylls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A-Z of religious beliefs and practices (‘advent calendar’ style)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Choose one of the A-Z episodes and complete the accompanying tasks (see Mrs Lewis for these)</a:t>
                      </a:r>
                    </a:p>
                    <a:p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Visit a place of worship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18733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1984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French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9518442"/>
              </p:ext>
            </p:extLst>
          </p:nvPr>
        </p:nvGraphicFramePr>
        <p:xfrm>
          <a:off x="687897" y="1690688"/>
          <a:ext cx="10598656" cy="342898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333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271199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769552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French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Watch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Ratouille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 with French subtitles on.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Listen to a French podcast: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3"/>
                        </a:rPr>
                        <a:t>Read some of these poems in French, and look at the translation. Did you understand them?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Create your own poem in French about any topic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4"/>
                        </a:rPr>
                        <a:t>Complete these activities and write up your answers 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5"/>
                        </a:rPr>
                        <a:t>Learn 1-100 in French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88604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History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9532715"/>
              </p:ext>
            </p:extLst>
          </p:nvPr>
        </p:nvGraphicFramePr>
        <p:xfrm>
          <a:off x="623729" y="1385888"/>
          <a:ext cx="10598656" cy="342898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333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271199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769552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History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Watch 2 episodes of ‘Horrible Histories’. There are lots to choose from on BBC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iplayer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!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Listen to a </a:t>
                      </a:r>
                      <a:r>
                        <a:rPr lang="en-GB" sz="2000" b="0" i="0" u="sng" strike="noStrike" dirty="0" err="1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HomeSchool</a:t>
                      </a:r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 History Podcast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Read a piece of historical</a:t>
                      </a:r>
                      <a:b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</a:br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fiction – there are lots to</a:t>
                      </a:r>
                      <a:b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</a:br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choose from in the library!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3"/>
                        </a:rPr>
                        <a:t>Visit the site of a castle and create your own castle! There are lots to choose from: 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4"/>
                        </a:rPr>
                        <a:t>Read this article and write your own response to why you should care about History. 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5"/>
                        </a:rPr>
                        <a:t>Find out what your town/village was like in 1069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30435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FE79E-DD90-32B0-B4F2-32A1B92BC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Art - Year 7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51F1579-931A-8EAA-FEF1-778E218DA487}"/>
              </a:ext>
            </a:extLst>
          </p:cNvPr>
          <p:cNvGraphicFramePr>
            <a:graphicFrameLocks noGrp="1"/>
          </p:cNvGraphicFramePr>
          <p:nvPr/>
        </p:nvGraphicFramePr>
        <p:xfrm>
          <a:off x="510911" y="1690688"/>
          <a:ext cx="11394831" cy="31057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5751">
                  <a:extLst>
                    <a:ext uri="{9D8B030D-6E8A-4147-A177-3AD203B41FA5}">
                      <a16:colId xmlns:a16="http://schemas.microsoft.com/office/drawing/2014/main" val="3776680018"/>
                    </a:ext>
                  </a:extLst>
                </a:gridCol>
                <a:gridCol w="1679170">
                  <a:extLst>
                    <a:ext uri="{9D8B030D-6E8A-4147-A177-3AD203B41FA5}">
                      <a16:colId xmlns:a16="http://schemas.microsoft.com/office/drawing/2014/main" val="2788599796"/>
                    </a:ext>
                  </a:extLst>
                </a:gridCol>
                <a:gridCol w="1939637">
                  <a:extLst>
                    <a:ext uri="{9D8B030D-6E8A-4147-A177-3AD203B41FA5}">
                      <a16:colId xmlns:a16="http://schemas.microsoft.com/office/drawing/2014/main" val="101220804"/>
                    </a:ext>
                  </a:extLst>
                </a:gridCol>
                <a:gridCol w="1795549">
                  <a:extLst>
                    <a:ext uri="{9D8B030D-6E8A-4147-A177-3AD203B41FA5}">
                      <a16:colId xmlns:a16="http://schemas.microsoft.com/office/drawing/2014/main" val="3308140809"/>
                    </a:ext>
                  </a:extLst>
                </a:gridCol>
                <a:gridCol w="1629294">
                  <a:extLst>
                    <a:ext uri="{9D8B030D-6E8A-4147-A177-3AD203B41FA5}">
                      <a16:colId xmlns:a16="http://schemas.microsoft.com/office/drawing/2014/main" val="2727871620"/>
                    </a:ext>
                  </a:extLst>
                </a:gridCol>
                <a:gridCol w="1557252">
                  <a:extLst>
                    <a:ext uri="{9D8B030D-6E8A-4147-A177-3AD203B41FA5}">
                      <a16:colId xmlns:a16="http://schemas.microsoft.com/office/drawing/2014/main" val="2466375120"/>
                    </a:ext>
                  </a:extLst>
                </a:gridCol>
                <a:gridCol w="1958178">
                  <a:extLst>
                    <a:ext uri="{9D8B030D-6E8A-4147-A177-3AD203B41FA5}">
                      <a16:colId xmlns:a16="http://schemas.microsoft.com/office/drawing/2014/main" val="4159847944"/>
                    </a:ext>
                  </a:extLst>
                </a:gridCol>
              </a:tblGrid>
              <a:tr h="2020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Watch 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Listen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Read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Create 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Write 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extLst>
                  <a:ext uri="{0D108BD9-81ED-4DB2-BD59-A6C34878D82A}">
                    <a16:rowId xmlns:a16="http://schemas.microsoft.com/office/drawing/2014/main" val="1752690923"/>
                  </a:ext>
                </a:extLst>
              </a:tr>
              <a:tr h="28153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</a:t>
                      </a:r>
                      <a:endParaRPr lang="en-GB" sz="1400" kern="100" dirty="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Grayson Perry’s Art Club episode on ‘Dreams’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GB" sz="1400" kern="100" dirty="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  <a:hlinkClick r:id="rId2"/>
                        </a:rPr>
                        <a:t>https://www.channel4.com/programmes/graysons-art-club/on-demand/71736-006</a:t>
                      </a:r>
                      <a:endParaRPr lang="en-GB" sz="1400" kern="100" dirty="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To a relaxation classical music playlist on </a:t>
                      </a:r>
                      <a:r>
                        <a:rPr lang="en-GB" sz="1400" kern="100" dirty="0" err="1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spotify</a:t>
                      </a: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en-GB" sz="1400" kern="100" dirty="0" err="1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youtube</a:t>
                      </a: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 to inspire your own piece of ‘dreams’ artwork. </a:t>
                      </a: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About the art movement of ‘Surrealism’. Click on the artworks on this page to understand what each surrealist piece is about.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  <a:hlinkClick r:id="rId3"/>
                        </a:rPr>
                        <a:t>https://www.tate.org.uk/kids/explore/what-is/surrealism</a:t>
                      </a:r>
                      <a:endParaRPr lang="en-GB" sz="1400" kern="100" dirty="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GB" sz="1400" kern="100" dirty="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Your own piece of art work that depicts your dreams. </a:t>
                      </a: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A detailed explanation of your artwork for viewers to understand how your dream has been represented. </a:t>
                      </a: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Teach someone else about Surrealism and what it is. </a:t>
                      </a:r>
                    </a:p>
                  </a:txBody>
                  <a:tcPr marL="22558" marR="22558" marT="0" marB="0"/>
                </a:tc>
                <a:extLst>
                  <a:ext uri="{0D108BD9-81ED-4DB2-BD59-A6C34878D82A}">
                    <a16:rowId xmlns:a16="http://schemas.microsoft.com/office/drawing/2014/main" val="681373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60349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726" y="60325"/>
            <a:ext cx="10515600" cy="1325563"/>
          </a:xfrm>
        </p:spPr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Geography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2540503"/>
              </p:ext>
            </p:extLst>
          </p:nvPr>
        </p:nvGraphicFramePr>
        <p:xfrm>
          <a:off x="288758" y="1385888"/>
          <a:ext cx="11389895" cy="450156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580283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867968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501045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612234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656710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325924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845731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07987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4193578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Geography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Watch an episode of Planet Earth and make a list of links that you can make to Geography!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Listen to Steve </a:t>
                      </a:r>
                      <a:r>
                        <a:rPr lang="en-GB" sz="1800" b="0" i="0" u="sng" strike="noStrike" dirty="0" err="1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Backshall's</a:t>
                      </a:r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 BBC Earth series, “Deadly 60 Pole to Pole”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Read one of the Horrible Geography collection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You are a water charity. Create a </a:t>
                      </a:r>
                      <a:r>
                        <a:rPr lang="en-GB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campagin</a:t>
                      </a: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 poster and action plan to provide clean water for those who don't have it.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Research the history of maps. When, why and how did the OS map begin? When and why did lines of latitude and longitude begin? Write up your findings.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3"/>
                        </a:rPr>
                        <a:t>Use the OS </a:t>
                      </a:r>
                      <a:r>
                        <a:rPr lang="en-GB" sz="1800" b="0" i="0" u="sng" strike="noStrike" dirty="0" err="1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3"/>
                        </a:rPr>
                        <a:t>mapzone</a:t>
                      </a:r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3"/>
                        </a:rPr>
                        <a:t> website for fun games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18251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726" y="60325"/>
            <a:ext cx="10515600" cy="1325563"/>
          </a:xfrm>
        </p:spPr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Computing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8488706"/>
              </p:ext>
            </p:extLst>
          </p:nvPr>
        </p:nvGraphicFramePr>
        <p:xfrm>
          <a:off x="288758" y="1385888"/>
          <a:ext cx="11389895" cy="450156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580283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867968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501045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612234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656710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325924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845731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07987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4193578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Computing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400" b="0" i="0" u="sng" strike="noStrike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2"/>
                        </a:rPr>
                        <a:t>Watch an episode of Click! </a:t>
                      </a:r>
                      <a:endParaRPr lang="en-GB" sz="2400" b="0" i="0" u="sng" strike="noStrike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400" b="0" i="0" u="sng" strike="noStrike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3"/>
                        </a:rPr>
                        <a:t>Listen to this interview with Steve Jobs. Do you agree?</a:t>
                      </a:r>
                      <a:endParaRPr lang="en-GB" sz="2400" b="0" i="0" u="sng" strike="noStrike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400" b="0" i="0" u="sng" strike="noStrike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4"/>
                        </a:rPr>
                        <a:t>Read this article of Ada Lovelace </a:t>
                      </a:r>
                      <a:endParaRPr lang="en-GB" sz="2400" b="0" i="0" u="sng" strike="noStrike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4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Learn about Alan Turing and create a social media page for him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4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Write a fact-file on one of the following: </a:t>
                      </a:r>
                      <a:br>
                        <a:rPr lang="en-GB" sz="24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</a:br>
                      <a:r>
                        <a:rPr lang="en-GB" sz="24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Grace Hooper</a:t>
                      </a:r>
                      <a:br>
                        <a:rPr lang="en-GB" sz="24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</a:br>
                      <a:r>
                        <a:rPr lang="en-GB" sz="2400" b="0" i="0" u="none" strike="noStrike">
                          <a:solidFill>
                            <a:srgbClr val="000000"/>
                          </a:solidFill>
                          <a:effectLst/>
                          <a:latin typeface="Bodoni MT" panose="02070603080606020203" pitchFamily="18" charset="0"/>
                        </a:rPr>
                        <a:t>Dr. Gladys West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400" b="0" i="0" u="sng" strike="noStrike" dirty="0">
                          <a:solidFill>
                            <a:srgbClr val="0563C1"/>
                          </a:solidFill>
                          <a:effectLst/>
                          <a:latin typeface="Bodoni MT" panose="02070603080606020203" pitchFamily="18" charset="0"/>
                          <a:hlinkClick r:id="rId5"/>
                        </a:rPr>
                        <a:t>Complete these interactive quizzes </a:t>
                      </a:r>
                      <a:endParaRPr lang="en-GB" sz="2400" b="0" i="0" u="sng" strike="noStrike" dirty="0">
                        <a:solidFill>
                          <a:srgbClr val="0563C1"/>
                        </a:solidFill>
                        <a:effectLst/>
                        <a:latin typeface="Bodoni MT" panose="02070603080606020203" pitchFamily="18" charset="0"/>
                      </a:endParaRP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20767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B1E51-CD6B-4844-804B-A7994E4D9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AlphabetSoup Tilt BT" panose="04020905020B06060204" pitchFamily="82" charset="0"/>
              </a:rPr>
              <a:t>Record log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35C81BE-0346-47C5-9279-22234881AD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4322281"/>
              </p:ext>
            </p:extLst>
          </p:nvPr>
        </p:nvGraphicFramePr>
        <p:xfrm>
          <a:off x="245445" y="1931176"/>
          <a:ext cx="10260435" cy="4454352"/>
        </p:xfrm>
        <a:graphic>
          <a:graphicData uri="http://schemas.openxmlformats.org/drawingml/2006/table">
            <a:tbl>
              <a:tblPr firstRow="1" firstCol="1" bandRow="1">
                <a:tableStyleId>{5A111915-BE36-4E01-A7E5-04B1672EAD32}</a:tableStyleId>
              </a:tblPr>
              <a:tblGrid>
                <a:gridCol w="839471">
                  <a:extLst>
                    <a:ext uri="{9D8B030D-6E8A-4147-A177-3AD203B41FA5}">
                      <a16:colId xmlns:a16="http://schemas.microsoft.com/office/drawing/2014/main" val="2991348463"/>
                    </a:ext>
                  </a:extLst>
                </a:gridCol>
                <a:gridCol w="2329585">
                  <a:extLst>
                    <a:ext uri="{9D8B030D-6E8A-4147-A177-3AD203B41FA5}">
                      <a16:colId xmlns:a16="http://schemas.microsoft.com/office/drawing/2014/main" val="801123932"/>
                    </a:ext>
                  </a:extLst>
                </a:gridCol>
                <a:gridCol w="2407579">
                  <a:extLst>
                    <a:ext uri="{9D8B030D-6E8A-4147-A177-3AD203B41FA5}">
                      <a16:colId xmlns:a16="http://schemas.microsoft.com/office/drawing/2014/main" val="2713870840"/>
                    </a:ext>
                  </a:extLst>
                </a:gridCol>
                <a:gridCol w="1321808">
                  <a:extLst>
                    <a:ext uri="{9D8B030D-6E8A-4147-A177-3AD203B41FA5}">
                      <a16:colId xmlns:a16="http://schemas.microsoft.com/office/drawing/2014/main" val="4019019916"/>
                    </a:ext>
                  </a:extLst>
                </a:gridCol>
                <a:gridCol w="1680996">
                  <a:extLst>
                    <a:ext uri="{9D8B030D-6E8A-4147-A177-3AD203B41FA5}">
                      <a16:colId xmlns:a16="http://schemas.microsoft.com/office/drawing/2014/main" val="833806975"/>
                    </a:ext>
                  </a:extLst>
                </a:gridCol>
                <a:gridCol w="1680996">
                  <a:extLst>
                    <a:ext uri="{9D8B030D-6E8A-4147-A177-3AD203B41FA5}">
                      <a16:colId xmlns:a16="http://schemas.microsoft.com/office/drawing/2014/main" val="4103114115"/>
                    </a:ext>
                  </a:extLst>
                </a:gridCol>
              </a:tblGrid>
              <a:tr h="10933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Accord Light SF" pitchFamily="2" charset="0"/>
                        </a:rPr>
                        <a:t>Session</a:t>
                      </a:r>
                      <a:endParaRPr lang="en-GB" sz="1100" dirty="0">
                        <a:effectLst/>
                        <a:latin typeface="Accord Light SF" pitchFamily="2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Accord Light SF" pitchFamily="2" charset="0"/>
                        </a:rPr>
                        <a:t>Topic / Academic Activity</a:t>
                      </a:r>
                      <a:endParaRPr lang="en-GB" sz="1100" dirty="0">
                        <a:effectLst/>
                        <a:latin typeface="Accord Light SF" pitchFamily="2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Accord Light SF" pitchFamily="2" charset="0"/>
                        </a:rPr>
                        <a:t>Key Learning Points (max. 3)</a:t>
                      </a:r>
                      <a:endParaRPr lang="en-GB" sz="1100" dirty="0">
                        <a:effectLst/>
                        <a:latin typeface="Accord Light SF" pitchFamily="2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Accord Light SF" pitchFamily="2" charset="0"/>
                        </a:rPr>
                        <a:t>Questions raised from learning</a:t>
                      </a:r>
                      <a:endParaRPr lang="en-GB" sz="1100" dirty="0">
                        <a:effectLst/>
                        <a:latin typeface="Accord Light SF" pitchFamily="2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Accord Light SF" pitchFamily="2" charset="0"/>
                        </a:rPr>
                        <a:t>Action Points </a:t>
                      </a:r>
                      <a:endParaRPr lang="en-GB" sz="1100" dirty="0">
                        <a:effectLst/>
                        <a:latin typeface="Accord Light SF" pitchFamily="2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Accord Light SF" pitchFamily="2" charset="0"/>
                        </a:rPr>
                        <a:t>Points collected (if go through with idea)</a:t>
                      </a:r>
                      <a:endParaRPr lang="en-GB" sz="1100" dirty="0">
                        <a:effectLst/>
                        <a:latin typeface="Accord Light SF" pitchFamily="2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657199"/>
                  </a:ext>
                </a:extLst>
              </a:tr>
              <a:tr h="121083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1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3390"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0332525"/>
                  </a:ext>
                </a:extLst>
              </a:tr>
              <a:tr h="716737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2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5709377"/>
                  </a:ext>
                </a:extLst>
              </a:tr>
              <a:tr h="716737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3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3513009"/>
                  </a:ext>
                </a:extLst>
              </a:tr>
              <a:tr h="716737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Times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1375" marR="613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661551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C27547C-AB01-C12F-3EBA-1E86F78606AD}"/>
              </a:ext>
            </a:extLst>
          </p:cNvPr>
          <p:cNvSpPr txBox="1"/>
          <p:nvPr/>
        </p:nvSpPr>
        <p:spPr>
          <a:xfrm>
            <a:off x="9417773" y="98967"/>
            <a:ext cx="2715823" cy="1754326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txBody>
          <a:bodyPr wrap="square" numCol="2" rtlCol="0">
            <a:spAutoFit/>
          </a:bodyPr>
          <a:lstStyle/>
          <a:p>
            <a:r>
              <a:rPr lang="en-GB" b="1" u="sng" dirty="0">
                <a:latin typeface="Amasis MT Pro Black" panose="02040A04050005020304" pitchFamily="18" charset="0"/>
              </a:rPr>
              <a:t>POINTS:</a:t>
            </a:r>
          </a:p>
          <a:p>
            <a:endParaRPr lang="en-GB" b="1" u="sng" dirty="0">
              <a:latin typeface="Amasis MT Pro Black" panose="02040A04050005020304" pitchFamily="18" charset="0"/>
            </a:endParaRPr>
          </a:p>
          <a:p>
            <a:r>
              <a:rPr lang="en-GB" dirty="0">
                <a:latin typeface="Amasis MT Pro" panose="02040504050005020304" pitchFamily="18" charset="0"/>
              </a:rPr>
              <a:t>Watch: 1</a:t>
            </a:r>
          </a:p>
          <a:p>
            <a:r>
              <a:rPr lang="en-GB" dirty="0">
                <a:latin typeface="Amasis MT Pro" panose="02040504050005020304" pitchFamily="18" charset="0"/>
              </a:rPr>
              <a:t>Listen: 1</a:t>
            </a:r>
          </a:p>
          <a:p>
            <a:r>
              <a:rPr lang="en-GB" dirty="0">
                <a:latin typeface="Amasis MT Pro" panose="02040504050005020304" pitchFamily="18" charset="0"/>
              </a:rPr>
              <a:t>Read: 2</a:t>
            </a:r>
          </a:p>
          <a:p>
            <a:endParaRPr lang="en-GB" dirty="0">
              <a:latin typeface="Amasis MT Pro" panose="02040504050005020304" pitchFamily="18" charset="0"/>
            </a:endParaRPr>
          </a:p>
          <a:p>
            <a:endParaRPr lang="en-GB" dirty="0">
              <a:latin typeface="Amasis MT Pro" panose="02040504050005020304" pitchFamily="18" charset="0"/>
            </a:endParaRPr>
          </a:p>
          <a:p>
            <a:endParaRPr lang="en-GB" dirty="0">
              <a:latin typeface="Amasis MT Pro" panose="02040504050005020304" pitchFamily="18" charset="0"/>
            </a:endParaRPr>
          </a:p>
          <a:p>
            <a:r>
              <a:rPr lang="en-GB" dirty="0">
                <a:latin typeface="Amasis MT Pro" panose="02040504050005020304" pitchFamily="18" charset="0"/>
              </a:rPr>
              <a:t>Create: 3 </a:t>
            </a:r>
          </a:p>
          <a:p>
            <a:r>
              <a:rPr lang="en-GB" dirty="0">
                <a:latin typeface="Amasis MT Pro" panose="02040504050005020304" pitchFamily="18" charset="0"/>
              </a:rPr>
              <a:t>Write:3 </a:t>
            </a:r>
          </a:p>
          <a:p>
            <a:r>
              <a:rPr lang="en-GB" dirty="0">
                <a:latin typeface="Amasis MT Pro" panose="02040504050005020304" pitchFamily="18" charset="0"/>
              </a:rPr>
              <a:t>Do: 3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5920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BFFBA-B0A4-4A84-949D-A4CFBCAC8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Any further ideas or evidence of your learning?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8A21B-3226-42E9-9F59-BF93F2C946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2538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ordons Template (16.9).pptx" id="{75DE6846-73CD-4C1D-A4FB-7D974208E5E8}" vid="{24347CF6-FDE0-45DD-A437-C76D0759ABF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BEE2CE7D835A4EB6DF2FD6E7CF5F39" ma:contentTypeVersion="2" ma:contentTypeDescription="Create a new document." ma:contentTypeScope="" ma:versionID="cf525367c5cc34eaf9a6018b1bc80937">
  <xsd:schema xmlns:xsd="http://www.w3.org/2001/XMLSchema" xmlns:xs="http://www.w3.org/2001/XMLSchema" xmlns:p="http://schemas.microsoft.com/office/2006/metadata/properties" xmlns:ns3="8c5e18d3-3bda-40af-89b2-fbc30743d492" targetNamespace="http://schemas.microsoft.com/office/2006/metadata/properties" ma:root="true" ma:fieldsID="c456dc973ee0f568b29a9c059daf9703" ns3:_="">
    <xsd:import namespace="8c5e18d3-3bda-40af-89b2-fbc30743d49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5e18d3-3bda-40af-89b2-fbc30743d4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A500FB-BBE3-44E7-87EA-2B78740EAB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5e18d3-3bda-40af-89b2-fbc30743d49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C06630F-40C3-467A-945B-6229325CA799}">
  <ds:schemaRefs>
    <ds:schemaRef ds:uri="http://schemas.microsoft.com/office/2006/documentManagement/types"/>
    <ds:schemaRef ds:uri="http://schemas.microsoft.com/office/infopath/2007/PartnerControls"/>
    <ds:schemaRef ds:uri="8c5e18d3-3bda-40af-89b2-fbc30743d492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4EA8245-7DAB-4329-BE78-D317359B6C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22</TotalTime>
  <Words>1232</Words>
  <Application>Microsoft Office PowerPoint</Application>
  <PresentationFormat>Widescreen</PresentationFormat>
  <Paragraphs>245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Accord Light SF</vt:lpstr>
      <vt:lpstr>AlphabetSoup Tilt BT</vt:lpstr>
      <vt:lpstr>Amasis MT Pro</vt:lpstr>
      <vt:lpstr>Amasis MT Pro Black</vt:lpstr>
      <vt:lpstr>Arial</vt:lpstr>
      <vt:lpstr>Belfast Heavy SF</vt:lpstr>
      <vt:lpstr>Bodoni MT</vt:lpstr>
      <vt:lpstr>Calibri</vt:lpstr>
      <vt:lpstr>Calibri Light</vt:lpstr>
      <vt:lpstr>Modern Love</vt:lpstr>
      <vt:lpstr>Times</vt:lpstr>
      <vt:lpstr>Office Theme</vt:lpstr>
      <vt:lpstr>Year 7 Scholars Programme</vt:lpstr>
      <vt:lpstr>Firstly….Welcome and Well Done!</vt:lpstr>
      <vt:lpstr>Expectations:</vt:lpstr>
      <vt:lpstr>English</vt:lpstr>
      <vt:lpstr>Maths</vt:lpstr>
      <vt:lpstr>Science</vt:lpstr>
      <vt:lpstr>German</vt:lpstr>
      <vt:lpstr>Spanish</vt:lpstr>
      <vt:lpstr>Music – Y7</vt:lpstr>
      <vt:lpstr>PowerPoint Presentation</vt:lpstr>
      <vt:lpstr>French</vt:lpstr>
      <vt:lpstr>History</vt:lpstr>
      <vt:lpstr>Art - Year 7</vt:lpstr>
      <vt:lpstr>Geography</vt:lpstr>
      <vt:lpstr>Computing</vt:lpstr>
      <vt:lpstr>Record log</vt:lpstr>
      <vt:lpstr>Any further ideas or evidence of your learning?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Scholars Programme</dc:title>
  <dc:creator>Jessica Weeks</dc:creator>
  <cp:lastModifiedBy>Jessica Weeks</cp:lastModifiedBy>
  <cp:revision>3</cp:revision>
  <dcterms:created xsi:type="dcterms:W3CDTF">2022-09-06T10:25:21Z</dcterms:created>
  <dcterms:modified xsi:type="dcterms:W3CDTF">2023-11-15T12:15:02Z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0x0101002CBEE2CE7D835A4EB6DF2FD6E7CF5F39</vt:lpwstr>
  </property>
</Properties>
</file>