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256" r:id="rId6"/>
    <p:sldId id="258" r:id="rId7"/>
    <p:sldId id="257" r:id="rId8"/>
    <p:sldId id="259" r:id="rId9"/>
    <p:sldId id="277" r:id="rId10"/>
    <p:sldId id="260" r:id="rId11"/>
    <p:sldId id="278" r:id="rId12"/>
    <p:sldId id="288" r:id="rId13"/>
    <p:sldId id="289" r:id="rId14"/>
    <p:sldId id="290" r:id="rId15"/>
    <p:sldId id="274" r:id="rId16"/>
    <p:sldId id="279" r:id="rId17"/>
    <p:sldId id="262" r:id="rId18"/>
    <p:sldId id="280" r:id="rId19"/>
    <p:sldId id="263" r:id="rId20"/>
    <p:sldId id="264" r:id="rId21"/>
    <p:sldId id="281" r:id="rId22"/>
    <p:sldId id="265" r:id="rId23"/>
    <p:sldId id="282" r:id="rId24"/>
    <p:sldId id="276" r:id="rId25"/>
    <p:sldId id="283" r:id="rId26"/>
    <p:sldId id="273" r:id="rId27"/>
    <p:sldId id="284" r:id="rId28"/>
    <p:sldId id="266" r:id="rId29"/>
    <p:sldId id="285" r:id="rId30"/>
    <p:sldId id="267" r:id="rId31"/>
    <p:sldId id="286" r:id="rId32"/>
    <p:sldId id="268" r:id="rId33"/>
    <p:sldId id="287" r:id="rId34"/>
    <p:sldId id="291" r:id="rId35"/>
    <p:sldId id="26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45721E-2F9B-4D00-BCEE-3038D17509C3}" v="104" dt="2025-09-08T11:22:23.2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3" d="100"/>
          <a:sy n="63" d="100"/>
        </p:scale>
        <p:origin x="78" y="6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ica Weeks" userId="70aea777-b11f-4ecf-870b-b9ac346617bc" providerId="ADAL" clId="{8645721E-2F9B-4D00-BCEE-3038D17509C3}"/>
    <pc:docChg chg="undo custSel addSld delSld modSld">
      <pc:chgData name="Jessica Weeks" userId="70aea777-b11f-4ecf-870b-b9ac346617bc" providerId="ADAL" clId="{8645721E-2F9B-4D00-BCEE-3038D17509C3}" dt="2025-09-08T11:22:29.362" v="540" actId="1076"/>
      <pc:docMkLst>
        <pc:docMk/>
      </pc:docMkLst>
      <pc:sldChg chg="modSp mod">
        <pc:chgData name="Jessica Weeks" userId="70aea777-b11f-4ecf-870b-b9ac346617bc" providerId="ADAL" clId="{8645721E-2F9B-4D00-BCEE-3038D17509C3}" dt="2025-09-04T08:25:24.223" v="17" actId="6549"/>
        <pc:sldMkLst>
          <pc:docMk/>
          <pc:sldMk cId="3295949923" sldId="257"/>
        </pc:sldMkLst>
        <pc:spChg chg="mod">
          <ac:chgData name="Jessica Weeks" userId="70aea777-b11f-4ecf-870b-b9ac346617bc" providerId="ADAL" clId="{8645721E-2F9B-4D00-BCEE-3038D17509C3}" dt="2025-09-04T08:25:24.223" v="17" actId="6549"/>
          <ac:spMkLst>
            <pc:docMk/>
            <pc:sldMk cId="3295949923" sldId="257"/>
            <ac:spMk id="3" creationId="{5082082D-EA9D-45F8-889C-8ABBED035E76}"/>
          </ac:spMkLst>
        </pc:spChg>
      </pc:sldChg>
      <pc:sldChg chg="addSp modSp mod">
        <pc:chgData name="Jessica Weeks" userId="70aea777-b11f-4ecf-870b-b9ac346617bc" providerId="ADAL" clId="{8645721E-2F9B-4D00-BCEE-3038D17509C3}" dt="2025-09-08T11:05:06.643" v="234" actId="2711"/>
        <pc:sldMkLst>
          <pc:docMk/>
          <pc:sldMk cId="3275692636" sldId="259"/>
        </pc:sldMkLst>
        <pc:spChg chg="mod">
          <ac:chgData name="Jessica Weeks" userId="70aea777-b11f-4ecf-870b-b9ac346617bc" providerId="ADAL" clId="{8645721E-2F9B-4D00-BCEE-3038D17509C3}" dt="2025-09-08T11:05:06.643" v="234" actId="2711"/>
          <ac:spMkLst>
            <pc:docMk/>
            <pc:sldMk cId="3275692636" sldId="259"/>
            <ac:spMk id="2" creationId="{6E05F3A2-3AAA-4A0F-B631-02B6B7BF189D}"/>
          </ac:spMkLst>
        </pc:spChg>
        <pc:spChg chg="add mod">
          <ac:chgData name="Jessica Weeks" userId="70aea777-b11f-4ecf-870b-b9ac346617bc" providerId="ADAL" clId="{8645721E-2F9B-4D00-BCEE-3038D17509C3}" dt="2025-09-04T08:31:47.694" v="50" actId="6549"/>
          <ac:spMkLst>
            <pc:docMk/>
            <pc:sldMk cId="3275692636" sldId="259"/>
            <ac:spMk id="3" creationId="{A4AAD8B4-147C-46F3-345C-0DF3D573BE97}"/>
          </ac:spMkLst>
        </pc:spChg>
        <pc:graphicFrameChg chg="mod modGraphic">
          <ac:chgData name="Jessica Weeks" userId="70aea777-b11f-4ecf-870b-b9ac346617bc" providerId="ADAL" clId="{8645721E-2F9B-4D00-BCEE-3038D17509C3}" dt="2025-09-08T10:59:15.839" v="150" actId="14100"/>
          <ac:graphicFrameMkLst>
            <pc:docMk/>
            <pc:sldMk cId="3275692636" sldId="259"/>
            <ac:graphicFrameMk id="4" creationId="{9EE19419-AF8C-4D94-B4D6-FD8F7906BCEE}"/>
          </ac:graphicFrameMkLst>
        </pc:graphicFrameChg>
      </pc:sldChg>
      <pc:sldChg chg="modSp mod">
        <pc:chgData name="Jessica Weeks" userId="70aea777-b11f-4ecf-870b-b9ac346617bc" providerId="ADAL" clId="{8645721E-2F9B-4D00-BCEE-3038D17509C3}" dt="2025-09-08T11:04:59.826" v="232" actId="2711"/>
        <pc:sldMkLst>
          <pc:docMk/>
          <pc:sldMk cId="2234903254" sldId="260"/>
        </pc:sldMkLst>
        <pc:spChg chg="mod">
          <ac:chgData name="Jessica Weeks" userId="70aea777-b11f-4ecf-870b-b9ac346617bc" providerId="ADAL" clId="{8645721E-2F9B-4D00-BCEE-3038D17509C3}" dt="2025-09-08T11:04:59.826" v="232" actId="2711"/>
          <ac:spMkLst>
            <pc:docMk/>
            <pc:sldMk cId="2234903254" sldId="260"/>
            <ac:spMk id="2" creationId="{CC35B08C-9223-4C79-A0D5-BA2AA826B47F}"/>
          </ac:spMkLst>
        </pc:spChg>
        <pc:graphicFrameChg chg="modGraphic">
          <ac:chgData name="Jessica Weeks" userId="70aea777-b11f-4ecf-870b-b9ac346617bc" providerId="ADAL" clId="{8645721E-2F9B-4D00-BCEE-3038D17509C3}" dt="2025-09-04T08:34:28.152" v="106" actId="20577"/>
          <ac:graphicFrameMkLst>
            <pc:docMk/>
            <pc:sldMk cId="2234903254" sldId="260"/>
            <ac:graphicFrameMk id="6" creationId="{1F6F66A0-F18D-4B7D-BF07-F1BA9FFAD1AB}"/>
          </ac:graphicFrameMkLst>
        </pc:graphicFrameChg>
      </pc:sldChg>
      <pc:sldChg chg="del">
        <pc:chgData name="Jessica Weeks" userId="70aea777-b11f-4ecf-870b-b9ac346617bc" providerId="ADAL" clId="{8645721E-2F9B-4D00-BCEE-3038D17509C3}" dt="2025-09-04T08:38:04.833" v="131" actId="47"/>
        <pc:sldMkLst>
          <pc:docMk/>
          <pc:sldMk cId="2389592043" sldId="261"/>
        </pc:sldMkLst>
      </pc:sldChg>
      <pc:sldChg chg="modSp mod">
        <pc:chgData name="Jessica Weeks" userId="70aea777-b11f-4ecf-870b-b9ac346617bc" providerId="ADAL" clId="{8645721E-2F9B-4D00-BCEE-3038D17509C3}" dt="2025-09-08T11:05:36.168" v="244" actId="14100"/>
        <pc:sldMkLst>
          <pc:docMk/>
          <pc:sldMk cId="1105656401" sldId="262"/>
        </pc:sldMkLst>
        <pc:graphicFrameChg chg="mod modGraphic">
          <ac:chgData name="Jessica Weeks" userId="70aea777-b11f-4ecf-870b-b9ac346617bc" providerId="ADAL" clId="{8645721E-2F9B-4D00-BCEE-3038D17509C3}" dt="2025-09-08T11:05:36.168" v="244" actId="14100"/>
          <ac:graphicFrameMkLst>
            <pc:docMk/>
            <pc:sldMk cId="1105656401" sldId="262"/>
            <ac:graphicFrameMk id="6" creationId="{1F6F66A0-F18D-4B7D-BF07-F1BA9FFAD1AB}"/>
          </ac:graphicFrameMkLst>
        </pc:graphicFrameChg>
      </pc:sldChg>
      <pc:sldChg chg="addSp delSp modSp mod">
        <pc:chgData name="Jessica Weeks" userId="70aea777-b11f-4ecf-870b-b9ac346617bc" providerId="ADAL" clId="{8645721E-2F9B-4D00-BCEE-3038D17509C3}" dt="2025-09-08T11:05:49.295" v="250" actId="403"/>
        <pc:sldMkLst>
          <pc:docMk/>
          <pc:sldMk cId="4044843800" sldId="263"/>
        </pc:sldMkLst>
        <pc:spChg chg="add del mod">
          <ac:chgData name="Jessica Weeks" userId="70aea777-b11f-4ecf-870b-b9ac346617bc" providerId="ADAL" clId="{8645721E-2F9B-4D00-BCEE-3038D17509C3}" dt="2025-09-08T11:05:44.605" v="246" actId="478"/>
          <ac:spMkLst>
            <pc:docMk/>
            <pc:sldMk cId="4044843800" sldId="263"/>
            <ac:spMk id="4" creationId="{B73A6AC0-C529-9E7D-E1FF-70E3F2786EED}"/>
          </ac:spMkLst>
        </pc:spChg>
        <pc:graphicFrameChg chg="add del mod modGraphic">
          <ac:chgData name="Jessica Weeks" userId="70aea777-b11f-4ecf-870b-b9ac346617bc" providerId="ADAL" clId="{8645721E-2F9B-4D00-BCEE-3038D17509C3}" dt="2025-09-08T11:05:49.295" v="250" actId="403"/>
          <ac:graphicFrameMkLst>
            <pc:docMk/>
            <pc:sldMk cId="4044843800" sldId="263"/>
            <ac:graphicFrameMk id="6" creationId="{1F6F66A0-F18D-4B7D-BF07-F1BA9FFAD1AB}"/>
          </ac:graphicFrameMkLst>
        </pc:graphicFrameChg>
      </pc:sldChg>
      <pc:sldChg chg="modSp mod">
        <pc:chgData name="Jessica Weeks" userId="70aea777-b11f-4ecf-870b-b9ac346617bc" providerId="ADAL" clId="{8645721E-2F9B-4D00-BCEE-3038D17509C3}" dt="2025-09-08T11:05:54.256" v="251" actId="2166"/>
        <pc:sldMkLst>
          <pc:docMk/>
          <pc:sldMk cId="2976456393" sldId="264"/>
        </pc:sldMkLst>
        <pc:graphicFrameChg chg="modGraphic">
          <ac:chgData name="Jessica Weeks" userId="70aea777-b11f-4ecf-870b-b9ac346617bc" providerId="ADAL" clId="{8645721E-2F9B-4D00-BCEE-3038D17509C3}" dt="2025-09-08T11:05:54.256" v="251" actId="2166"/>
          <ac:graphicFrameMkLst>
            <pc:docMk/>
            <pc:sldMk cId="2976456393" sldId="264"/>
            <ac:graphicFrameMk id="6" creationId="{1F6F66A0-F18D-4B7D-BF07-F1BA9FFAD1AB}"/>
          </ac:graphicFrameMkLst>
        </pc:graphicFrameChg>
      </pc:sldChg>
      <pc:sldChg chg="modSp mod">
        <pc:chgData name="Jessica Weeks" userId="70aea777-b11f-4ecf-870b-b9ac346617bc" providerId="ADAL" clId="{8645721E-2F9B-4D00-BCEE-3038D17509C3}" dt="2025-09-08T11:06:01.513" v="253" actId="14100"/>
        <pc:sldMkLst>
          <pc:docMk/>
          <pc:sldMk cId="1628860437" sldId="265"/>
        </pc:sldMkLst>
        <pc:graphicFrameChg chg="mod modGraphic">
          <ac:chgData name="Jessica Weeks" userId="70aea777-b11f-4ecf-870b-b9ac346617bc" providerId="ADAL" clId="{8645721E-2F9B-4D00-BCEE-3038D17509C3}" dt="2025-09-08T11:06:01.513" v="253" actId="14100"/>
          <ac:graphicFrameMkLst>
            <pc:docMk/>
            <pc:sldMk cId="1628860437" sldId="265"/>
            <ac:graphicFrameMk id="6" creationId="{1F6F66A0-F18D-4B7D-BF07-F1BA9FFAD1AB}"/>
          </ac:graphicFrameMkLst>
        </pc:graphicFrameChg>
      </pc:sldChg>
      <pc:sldChg chg="modSp mod">
        <pc:chgData name="Jessica Weeks" userId="70aea777-b11f-4ecf-870b-b9ac346617bc" providerId="ADAL" clId="{8645721E-2F9B-4D00-BCEE-3038D17509C3}" dt="2025-09-08T11:14:12.567" v="342" actId="14100"/>
        <pc:sldMkLst>
          <pc:docMk/>
          <pc:sldMk cId="4053043508" sldId="266"/>
        </pc:sldMkLst>
        <pc:graphicFrameChg chg="mod modGraphic">
          <ac:chgData name="Jessica Weeks" userId="70aea777-b11f-4ecf-870b-b9ac346617bc" providerId="ADAL" clId="{8645721E-2F9B-4D00-BCEE-3038D17509C3}" dt="2025-09-08T11:14:12.567" v="342" actId="14100"/>
          <ac:graphicFrameMkLst>
            <pc:docMk/>
            <pc:sldMk cId="4053043508" sldId="266"/>
            <ac:graphicFrameMk id="6" creationId="{1F6F66A0-F18D-4B7D-BF07-F1BA9FFAD1AB}"/>
          </ac:graphicFrameMkLst>
        </pc:graphicFrameChg>
      </pc:sldChg>
      <pc:sldChg chg="modSp mod">
        <pc:chgData name="Jessica Weeks" userId="70aea777-b11f-4ecf-870b-b9ac346617bc" providerId="ADAL" clId="{8645721E-2F9B-4D00-BCEE-3038D17509C3}" dt="2025-09-08T11:16:27.391" v="430" actId="14100"/>
        <pc:sldMkLst>
          <pc:docMk/>
          <pc:sldMk cId="2851825180" sldId="267"/>
        </pc:sldMkLst>
        <pc:graphicFrameChg chg="modGraphic">
          <ac:chgData name="Jessica Weeks" userId="70aea777-b11f-4ecf-870b-b9ac346617bc" providerId="ADAL" clId="{8645721E-2F9B-4D00-BCEE-3038D17509C3}" dt="2025-09-08T11:16:27.391" v="430" actId="14100"/>
          <ac:graphicFrameMkLst>
            <pc:docMk/>
            <pc:sldMk cId="2851825180" sldId="267"/>
            <ac:graphicFrameMk id="6" creationId="{1F6F66A0-F18D-4B7D-BF07-F1BA9FFAD1AB}"/>
          </ac:graphicFrameMkLst>
        </pc:graphicFrameChg>
      </pc:sldChg>
      <pc:sldChg chg="modSp mod">
        <pc:chgData name="Jessica Weeks" userId="70aea777-b11f-4ecf-870b-b9ac346617bc" providerId="ADAL" clId="{8645721E-2F9B-4D00-BCEE-3038D17509C3}" dt="2025-09-08T11:17:30.900" v="444" actId="2166"/>
        <pc:sldMkLst>
          <pc:docMk/>
          <pc:sldMk cId="3302076791" sldId="268"/>
        </pc:sldMkLst>
        <pc:graphicFrameChg chg="modGraphic">
          <ac:chgData name="Jessica Weeks" userId="70aea777-b11f-4ecf-870b-b9ac346617bc" providerId="ADAL" clId="{8645721E-2F9B-4D00-BCEE-3038D17509C3}" dt="2025-09-08T11:17:30.900" v="444" actId="2166"/>
          <ac:graphicFrameMkLst>
            <pc:docMk/>
            <pc:sldMk cId="3302076791" sldId="268"/>
            <ac:graphicFrameMk id="6" creationId="{1F6F66A0-F18D-4B7D-BF07-F1BA9FFAD1AB}"/>
          </ac:graphicFrameMkLst>
        </pc:graphicFrameChg>
      </pc:sldChg>
      <pc:sldChg chg="del">
        <pc:chgData name="Jessica Weeks" userId="70aea777-b11f-4ecf-870b-b9ac346617bc" providerId="ADAL" clId="{8645721E-2F9B-4D00-BCEE-3038D17509C3}" dt="2025-09-04T08:25:39.985" v="18" actId="47"/>
        <pc:sldMkLst>
          <pc:docMk/>
          <pc:sldMk cId="757885816" sldId="271"/>
        </pc:sldMkLst>
      </pc:sldChg>
      <pc:sldChg chg="del">
        <pc:chgData name="Jessica Weeks" userId="70aea777-b11f-4ecf-870b-b9ac346617bc" providerId="ADAL" clId="{8645721E-2F9B-4D00-BCEE-3038D17509C3}" dt="2025-09-04T08:25:39.985" v="18" actId="47"/>
        <pc:sldMkLst>
          <pc:docMk/>
          <pc:sldMk cId="3630807732" sldId="272"/>
        </pc:sldMkLst>
      </pc:sldChg>
      <pc:sldChg chg="modSp mod">
        <pc:chgData name="Jessica Weeks" userId="70aea777-b11f-4ecf-870b-b9ac346617bc" providerId="ADAL" clId="{8645721E-2F9B-4D00-BCEE-3038D17509C3}" dt="2025-09-08T11:12:32.115" v="299" actId="403"/>
        <pc:sldMkLst>
          <pc:docMk/>
          <pc:sldMk cId="2261407476" sldId="273"/>
        </pc:sldMkLst>
        <pc:spChg chg="mod">
          <ac:chgData name="Jessica Weeks" userId="70aea777-b11f-4ecf-870b-b9ac346617bc" providerId="ADAL" clId="{8645721E-2F9B-4D00-BCEE-3038D17509C3}" dt="2025-09-04T08:36:59.423" v="122" actId="20577"/>
          <ac:spMkLst>
            <pc:docMk/>
            <pc:sldMk cId="2261407476" sldId="273"/>
            <ac:spMk id="2" creationId="{4FECD51A-4E1E-B09E-F82C-61A6462B2281}"/>
          </ac:spMkLst>
        </pc:spChg>
        <pc:graphicFrameChg chg="mod modGraphic">
          <ac:chgData name="Jessica Weeks" userId="70aea777-b11f-4ecf-870b-b9ac346617bc" providerId="ADAL" clId="{8645721E-2F9B-4D00-BCEE-3038D17509C3}" dt="2025-09-08T11:12:32.115" v="299" actId="403"/>
          <ac:graphicFrameMkLst>
            <pc:docMk/>
            <pc:sldMk cId="2261407476" sldId="273"/>
            <ac:graphicFrameMk id="4" creationId="{0CC21F55-B049-3D1A-4E0A-0C2B8E60EFC3}"/>
          </ac:graphicFrameMkLst>
        </pc:graphicFrameChg>
      </pc:sldChg>
      <pc:sldChg chg="modSp mod">
        <pc:chgData name="Jessica Weeks" userId="70aea777-b11f-4ecf-870b-b9ac346617bc" providerId="ADAL" clId="{8645721E-2F9B-4D00-BCEE-3038D17509C3}" dt="2025-09-08T11:05:25.977" v="239" actId="1076"/>
        <pc:sldMkLst>
          <pc:docMk/>
          <pc:sldMk cId="836517217" sldId="274"/>
        </pc:sldMkLst>
        <pc:spChg chg="mod">
          <ac:chgData name="Jessica Weeks" userId="70aea777-b11f-4ecf-870b-b9ac346617bc" providerId="ADAL" clId="{8645721E-2F9B-4D00-BCEE-3038D17509C3}" dt="2025-09-08T11:04:46.490" v="229" actId="2711"/>
          <ac:spMkLst>
            <pc:docMk/>
            <pc:sldMk cId="836517217" sldId="274"/>
            <ac:spMk id="2" creationId="{CC35B08C-9223-4C79-A0D5-BA2AA826B47F}"/>
          </ac:spMkLst>
        </pc:spChg>
        <pc:graphicFrameChg chg="mod modGraphic">
          <ac:chgData name="Jessica Weeks" userId="70aea777-b11f-4ecf-870b-b9ac346617bc" providerId="ADAL" clId="{8645721E-2F9B-4D00-BCEE-3038D17509C3}" dt="2025-09-08T11:05:25.977" v="239" actId="1076"/>
          <ac:graphicFrameMkLst>
            <pc:docMk/>
            <pc:sldMk cId="836517217" sldId="274"/>
            <ac:graphicFrameMk id="6" creationId="{1F6F66A0-F18D-4B7D-BF07-F1BA9FFAD1AB}"/>
          </ac:graphicFrameMkLst>
        </pc:graphicFrameChg>
      </pc:sldChg>
      <pc:sldChg chg="addSp modSp mod">
        <pc:chgData name="Jessica Weeks" userId="70aea777-b11f-4ecf-870b-b9ac346617bc" providerId="ADAL" clId="{8645721E-2F9B-4D00-BCEE-3038D17509C3}" dt="2025-09-08T11:07:44.571" v="275" actId="403"/>
        <pc:sldMkLst>
          <pc:docMk/>
          <pc:sldMk cId="2141984756" sldId="276"/>
        </pc:sldMkLst>
        <pc:spChg chg="add mod">
          <ac:chgData name="Jessica Weeks" userId="70aea777-b11f-4ecf-870b-b9ac346617bc" providerId="ADAL" clId="{8645721E-2F9B-4D00-BCEE-3038D17509C3}" dt="2025-09-04T08:36:02.229" v="109" actId="20577"/>
          <ac:spMkLst>
            <pc:docMk/>
            <pc:sldMk cId="2141984756" sldId="276"/>
            <ac:spMk id="3" creationId="{9BFFAE8D-C786-73C5-235A-F0B088FF6EA8}"/>
          </ac:spMkLst>
        </pc:spChg>
        <pc:graphicFrameChg chg="mod modGraphic">
          <ac:chgData name="Jessica Weeks" userId="70aea777-b11f-4ecf-870b-b9ac346617bc" providerId="ADAL" clId="{8645721E-2F9B-4D00-BCEE-3038D17509C3}" dt="2025-09-08T11:07:44.571" v="275" actId="403"/>
          <ac:graphicFrameMkLst>
            <pc:docMk/>
            <pc:sldMk cId="2141984756" sldId="276"/>
            <ac:graphicFrameMk id="2" creationId="{EC52EC88-DAA7-4B7A-27AC-53F88D86FD3D}"/>
          </ac:graphicFrameMkLst>
        </pc:graphicFrameChg>
      </pc:sldChg>
      <pc:sldChg chg="delSp modSp add mod">
        <pc:chgData name="Jessica Weeks" userId="70aea777-b11f-4ecf-870b-b9ac346617bc" providerId="ADAL" clId="{8645721E-2F9B-4D00-BCEE-3038D17509C3}" dt="2025-09-08T11:05:03.317" v="233" actId="2711"/>
        <pc:sldMkLst>
          <pc:docMk/>
          <pc:sldMk cId="2521633550" sldId="277"/>
        </pc:sldMkLst>
        <pc:spChg chg="mod">
          <ac:chgData name="Jessica Weeks" userId="70aea777-b11f-4ecf-870b-b9ac346617bc" providerId="ADAL" clId="{8645721E-2F9B-4D00-BCEE-3038D17509C3}" dt="2025-09-08T11:05:03.317" v="233" actId="2711"/>
          <ac:spMkLst>
            <pc:docMk/>
            <pc:sldMk cId="2521633550" sldId="277"/>
            <ac:spMk id="2" creationId="{91EB0806-CAFE-A9C4-FE0F-FCC757611B66}"/>
          </ac:spMkLst>
        </pc:spChg>
        <pc:spChg chg="del mod">
          <ac:chgData name="Jessica Weeks" userId="70aea777-b11f-4ecf-870b-b9ac346617bc" providerId="ADAL" clId="{8645721E-2F9B-4D00-BCEE-3038D17509C3}" dt="2025-09-08T10:57:49.939" v="135" actId="478"/>
          <ac:spMkLst>
            <pc:docMk/>
            <pc:sldMk cId="2521633550" sldId="277"/>
            <ac:spMk id="3" creationId="{76419A79-B94C-D760-68AB-5365AECFF712}"/>
          </ac:spMkLst>
        </pc:spChg>
        <pc:graphicFrameChg chg="mod modGraphic">
          <ac:chgData name="Jessica Weeks" userId="70aea777-b11f-4ecf-870b-b9ac346617bc" providerId="ADAL" clId="{8645721E-2F9B-4D00-BCEE-3038D17509C3}" dt="2025-09-08T10:59:05.693" v="147" actId="1076"/>
          <ac:graphicFrameMkLst>
            <pc:docMk/>
            <pc:sldMk cId="2521633550" sldId="277"/>
            <ac:graphicFrameMk id="4" creationId="{889332E5-C195-4157-ECB5-A24424FFF6DD}"/>
          </ac:graphicFrameMkLst>
        </pc:graphicFrameChg>
      </pc:sldChg>
      <pc:sldChg chg="modSp add mod">
        <pc:chgData name="Jessica Weeks" userId="70aea777-b11f-4ecf-870b-b9ac346617bc" providerId="ADAL" clId="{8645721E-2F9B-4D00-BCEE-3038D17509C3}" dt="2025-09-08T11:05:16.631" v="235" actId="2166"/>
        <pc:sldMkLst>
          <pc:docMk/>
          <pc:sldMk cId="1651591114" sldId="278"/>
        </pc:sldMkLst>
        <pc:spChg chg="mod">
          <ac:chgData name="Jessica Weeks" userId="70aea777-b11f-4ecf-870b-b9ac346617bc" providerId="ADAL" clId="{8645721E-2F9B-4D00-BCEE-3038D17509C3}" dt="2025-09-08T11:04:55.608" v="231" actId="2711"/>
          <ac:spMkLst>
            <pc:docMk/>
            <pc:sldMk cId="1651591114" sldId="278"/>
            <ac:spMk id="2" creationId="{DE599BF9-89A4-6BDB-9F44-5028C1BEB02D}"/>
          </ac:spMkLst>
        </pc:spChg>
        <pc:graphicFrameChg chg="mod modGraphic">
          <ac:chgData name="Jessica Weeks" userId="70aea777-b11f-4ecf-870b-b9ac346617bc" providerId="ADAL" clId="{8645721E-2F9B-4D00-BCEE-3038D17509C3}" dt="2025-09-08T11:05:16.631" v="235" actId="2166"/>
          <ac:graphicFrameMkLst>
            <pc:docMk/>
            <pc:sldMk cId="1651591114" sldId="278"/>
            <ac:graphicFrameMk id="6" creationId="{52CE7958-73E9-F4CC-0FC6-700C223E77B0}"/>
          </ac:graphicFrameMkLst>
        </pc:graphicFrameChg>
      </pc:sldChg>
      <pc:sldChg chg="addSp delSp modSp add mod">
        <pc:chgData name="Jessica Weeks" userId="70aea777-b11f-4ecf-870b-b9ac346617bc" providerId="ADAL" clId="{8645721E-2F9B-4D00-BCEE-3038D17509C3}" dt="2025-09-08T11:04:51.615" v="230" actId="2711"/>
        <pc:sldMkLst>
          <pc:docMk/>
          <pc:sldMk cId="4250707583" sldId="279"/>
        </pc:sldMkLst>
        <pc:spChg chg="mod">
          <ac:chgData name="Jessica Weeks" userId="70aea777-b11f-4ecf-870b-b9ac346617bc" providerId="ADAL" clId="{8645721E-2F9B-4D00-BCEE-3038D17509C3}" dt="2025-09-08T11:04:51.615" v="230" actId="2711"/>
          <ac:spMkLst>
            <pc:docMk/>
            <pc:sldMk cId="4250707583" sldId="279"/>
            <ac:spMk id="2" creationId="{9D7B2195-C1E6-92D7-83E0-72C9BEE3BC81}"/>
          </ac:spMkLst>
        </pc:spChg>
        <pc:spChg chg="add del mod">
          <ac:chgData name="Jessica Weeks" userId="70aea777-b11f-4ecf-870b-b9ac346617bc" providerId="ADAL" clId="{8645721E-2F9B-4D00-BCEE-3038D17509C3}" dt="2025-09-08T11:01:53.465" v="185" actId="478"/>
          <ac:spMkLst>
            <pc:docMk/>
            <pc:sldMk cId="4250707583" sldId="279"/>
            <ac:spMk id="4" creationId="{ECCA5A40-CE8A-73F8-9D61-0309349FFAB9}"/>
          </ac:spMkLst>
        </pc:spChg>
        <pc:graphicFrameChg chg="add del mod modGraphic">
          <ac:chgData name="Jessica Weeks" userId="70aea777-b11f-4ecf-870b-b9ac346617bc" providerId="ADAL" clId="{8645721E-2F9B-4D00-BCEE-3038D17509C3}" dt="2025-09-08T11:01:57.940" v="187" actId="14100"/>
          <ac:graphicFrameMkLst>
            <pc:docMk/>
            <pc:sldMk cId="4250707583" sldId="279"/>
            <ac:graphicFrameMk id="6" creationId="{30F1FB08-A63D-3627-2A01-E549318CD175}"/>
          </ac:graphicFrameMkLst>
        </pc:graphicFrameChg>
      </pc:sldChg>
      <pc:sldChg chg="modSp add mod">
        <pc:chgData name="Jessica Weeks" userId="70aea777-b11f-4ecf-870b-b9ac346617bc" providerId="ADAL" clId="{8645721E-2F9B-4D00-BCEE-3038D17509C3}" dt="2025-09-08T11:03:16.093" v="214" actId="2711"/>
        <pc:sldMkLst>
          <pc:docMk/>
          <pc:sldMk cId="4103216951" sldId="280"/>
        </pc:sldMkLst>
        <pc:graphicFrameChg chg="mod modGraphic">
          <ac:chgData name="Jessica Weeks" userId="70aea777-b11f-4ecf-870b-b9ac346617bc" providerId="ADAL" clId="{8645721E-2F9B-4D00-BCEE-3038D17509C3}" dt="2025-09-08T11:03:16.093" v="214" actId="2711"/>
          <ac:graphicFrameMkLst>
            <pc:docMk/>
            <pc:sldMk cId="4103216951" sldId="280"/>
            <ac:graphicFrameMk id="6" creationId="{628017A7-AD5D-6DBA-4079-A3B67780E424}"/>
          </ac:graphicFrameMkLst>
        </pc:graphicFrameChg>
      </pc:sldChg>
      <pc:sldChg chg="modSp add mod">
        <pc:chgData name="Jessica Weeks" userId="70aea777-b11f-4ecf-870b-b9ac346617bc" providerId="ADAL" clId="{8645721E-2F9B-4D00-BCEE-3038D17509C3}" dt="2025-09-08T11:04:32.376" v="228" actId="1076"/>
        <pc:sldMkLst>
          <pc:docMk/>
          <pc:sldMk cId="2619086205" sldId="281"/>
        </pc:sldMkLst>
        <pc:spChg chg="mod">
          <ac:chgData name="Jessica Weeks" userId="70aea777-b11f-4ecf-870b-b9ac346617bc" providerId="ADAL" clId="{8645721E-2F9B-4D00-BCEE-3038D17509C3}" dt="2025-09-08T11:04:30.637" v="227" actId="1076"/>
          <ac:spMkLst>
            <pc:docMk/>
            <pc:sldMk cId="2619086205" sldId="281"/>
            <ac:spMk id="2" creationId="{5517557D-6AE3-6729-B2CC-BCD5C8D81E37}"/>
          </ac:spMkLst>
        </pc:spChg>
        <pc:graphicFrameChg chg="mod modGraphic">
          <ac:chgData name="Jessica Weeks" userId="70aea777-b11f-4ecf-870b-b9ac346617bc" providerId="ADAL" clId="{8645721E-2F9B-4D00-BCEE-3038D17509C3}" dt="2025-09-08T11:04:32.376" v="228" actId="1076"/>
          <ac:graphicFrameMkLst>
            <pc:docMk/>
            <pc:sldMk cId="2619086205" sldId="281"/>
            <ac:graphicFrameMk id="6" creationId="{E326BF12-E391-8245-4747-3E0012195007}"/>
          </ac:graphicFrameMkLst>
        </pc:graphicFrameChg>
      </pc:sldChg>
      <pc:sldChg chg="modSp add mod">
        <pc:chgData name="Jessica Weeks" userId="70aea777-b11f-4ecf-870b-b9ac346617bc" providerId="ADAL" clId="{8645721E-2F9B-4D00-BCEE-3038D17509C3}" dt="2025-09-08T11:06:47.747" v="262" actId="2711"/>
        <pc:sldMkLst>
          <pc:docMk/>
          <pc:sldMk cId="1484341662" sldId="282"/>
        </pc:sldMkLst>
        <pc:graphicFrameChg chg="mod modGraphic">
          <ac:chgData name="Jessica Weeks" userId="70aea777-b11f-4ecf-870b-b9ac346617bc" providerId="ADAL" clId="{8645721E-2F9B-4D00-BCEE-3038D17509C3}" dt="2025-09-08T11:06:47.747" v="262" actId="2711"/>
          <ac:graphicFrameMkLst>
            <pc:docMk/>
            <pc:sldMk cId="1484341662" sldId="282"/>
            <ac:graphicFrameMk id="6" creationId="{EFED13D9-6396-AA23-ABF5-05072C2718AF}"/>
          </ac:graphicFrameMkLst>
        </pc:graphicFrameChg>
      </pc:sldChg>
      <pc:sldChg chg="modSp add mod">
        <pc:chgData name="Jessica Weeks" userId="70aea777-b11f-4ecf-870b-b9ac346617bc" providerId="ADAL" clId="{8645721E-2F9B-4D00-BCEE-3038D17509C3}" dt="2025-09-08T11:12:08.605" v="292" actId="14734"/>
        <pc:sldMkLst>
          <pc:docMk/>
          <pc:sldMk cId="4116892989" sldId="283"/>
        </pc:sldMkLst>
        <pc:spChg chg="mod">
          <ac:chgData name="Jessica Weeks" userId="70aea777-b11f-4ecf-870b-b9ac346617bc" providerId="ADAL" clId="{8645721E-2F9B-4D00-BCEE-3038D17509C3}" dt="2025-09-08T11:12:00.033" v="288" actId="1076"/>
          <ac:spMkLst>
            <pc:docMk/>
            <pc:sldMk cId="4116892989" sldId="283"/>
            <ac:spMk id="3" creationId="{F781FDD3-8F5C-9724-974B-71BDBCE24C3C}"/>
          </ac:spMkLst>
        </pc:spChg>
        <pc:graphicFrameChg chg="mod modGraphic">
          <ac:chgData name="Jessica Weeks" userId="70aea777-b11f-4ecf-870b-b9ac346617bc" providerId="ADAL" clId="{8645721E-2F9B-4D00-BCEE-3038D17509C3}" dt="2025-09-08T11:12:08.605" v="292" actId="14734"/>
          <ac:graphicFrameMkLst>
            <pc:docMk/>
            <pc:sldMk cId="4116892989" sldId="283"/>
            <ac:graphicFrameMk id="2" creationId="{7ECE2B1E-F828-C125-775A-85378078390B}"/>
          </ac:graphicFrameMkLst>
        </pc:graphicFrameChg>
      </pc:sldChg>
      <pc:sldChg chg="modSp add mod">
        <pc:chgData name="Jessica Weeks" userId="70aea777-b11f-4ecf-870b-b9ac346617bc" providerId="ADAL" clId="{8645721E-2F9B-4D00-BCEE-3038D17509C3}" dt="2025-09-08T11:14:03.517" v="340" actId="1076"/>
        <pc:sldMkLst>
          <pc:docMk/>
          <pc:sldMk cId="1005535525" sldId="284"/>
        </pc:sldMkLst>
        <pc:spChg chg="mod">
          <ac:chgData name="Jessica Weeks" userId="70aea777-b11f-4ecf-870b-b9ac346617bc" providerId="ADAL" clId="{8645721E-2F9B-4D00-BCEE-3038D17509C3}" dt="2025-09-08T11:13:39.193" v="327" actId="404"/>
          <ac:spMkLst>
            <pc:docMk/>
            <pc:sldMk cId="1005535525" sldId="284"/>
            <ac:spMk id="2" creationId="{21D6791D-F63D-8E39-6A76-23A8E6480DCC}"/>
          </ac:spMkLst>
        </pc:spChg>
        <pc:graphicFrameChg chg="mod modGraphic">
          <ac:chgData name="Jessica Weeks" userId="70aea777-b11f-4ecf-870b-b9ac346617bc" providerId="ADAL" clId="{8645721E-2F9B-4D00-BCEE-3038D17509C3}" dt="2025-09-08T11:14:03.517" v="340" actId="1076"/>
          <ac:graphicFrameMkLst>
            <pc:docMk/>
            <pc:sldMk cId="1005535525" sldId="284"/>
            <ac:graphicFrameMk id="4" creationId="{CB90F26F-EDA4-8DB1-E81D-F1E84ABE238D}"/>
          </ac:graphicFrameMkLst>
        </pc:graphicFrameChg>
      </pc:sldChg>
      <pc:sldChg chg="modSp add mod">
        <pc:chgData name="Jessica Weeks" userId="70aea777-b11f-4ecf-870b-b9ac346617bc" providerId="ADAL" clId="{8645721E-2F9B-4D00-BCEE-3038D17509C3}" dt="2025-09-08T11:16:17.665" v="428" actId="20577"/>
        <pc:sldMkLst>
          <pc:docMk/>
          <pc:sldMk cId="2008828687" sldId="285"/>
        </pc:sldMkLst>
        <pc:graphicFrameChg chg="mod modGraphic">
          <ac:chgData name="Jessica Weeks" userId="70aea777-b11f-4ecf-870b-b9ac346617bc" providerId="ADAL" clId="{8645721E-2F9B-4D00-BCEE-3038D17509C3}" dt="2025-09-08T11:16:17.665" v="428" actId="20577"/>
          <ac:graphicFrameMkLst>
            <pc:docMk/>
            <pc:sldMk cId="2008828687" sldId="285"/>
            <ac:graphicFrameMk id="6" creationId="{2DD2F6DB-A3FD-D9DA-B5DB-28822600056E}"/>
          </ac:graphicFrameMkLst>
        </pc:graphicFrameChg>
      </pc:sldChg>
      <pc:sldChg chg="modSp add mod">
        <pc:chgData name="Jessica Weeks" userId="70aea777-b11f-4ecf-870b-b9ac346617bc" providerId="ADAL" clId="{8645721E-2F9B-4D00-BCEE-3038D17509C3}" dt="2025-09-08T11:17:20.423" v="443" actId="313"/>
        <pc:sldMkLst>
          <pc:docMk/>
          <pc:sldMk cId="613876409" sldId="286"/>
        </pc:sldMkLst>
        <pc:graphicFrameChg chg="mod modGraphic">
          <ac:chgData name="Jessica Weeks" userId="70aea777-b11f-4ecf-870b-b9ac346617bc" providerId="ADAL" clId="{8645721E-2F9B-4D00-BCEE-3038D17509C3}" dt="2025-09-08T11:17:20.423" v="443" actId="313"/>
          <ac:graphicFrameMkLst>
            <pc:docMk/>
            <pc:sldMk cId="613876409" sldId="286"/>
            <ac:graphicFrameMk id="6" creationId="{575CFC41-1FE2-45F5-725D-D526FBEF6244}"/>
          </ac:graphicFrameMkLst>
        </pc:graphicFrameChg>
      </pc:sldChg>
      <pc:sldChg chg="modSp add mod">
        <pc:chgData name="Jessica Weeks" userId="70aea777-b11f-4ecf-870b-b9ac346617bc" providerId="ADAL" clId="{8645721E-2F9B-4D00-BCEE-3038D17509C3}" dt="2025-09-08T11:18:16.319" v="462" actId="1076"/>
        <pc:sldMkLst>
          <pc:docMk/>
          <pc:sldMk cId="2716788427" sldId="287"/>
        </pc:sldMkLst>
        <pc:graphicFrameChg chg="mod modGraphic">
          <ac:chgData name="Jessica Weeks" userId="70aea777-b11f-4ecf-870b-b9ac346617bc" providerId="ADAL" clId="{8645721E-2F9B-4D00-BCEE-3038D17509C3}" dt="2025-09-08T11:18:16.319" v="462" actId="1076"/>
          <ac:graphicFrameMkLst>
            <pc:docMk/>
            <pc:sldMk cId="2716788427" sldId="287"/>
            <ac:graphicFrameMk id="6" creationId="{C9FF0289-11B2-C175-AC3A-89F92A270A62}"/>
          </ac:graphicFrameMkLst>
        </pc:graphicFrameChg>
      </pc:sldChg>
      <pc:sldChg chg="modSp add mod">
        <pc:chgData name="Jessica Weeks" userId="70aea777-b11f-4ecf-870b-b9ac346617bc" providerId="ADAL" clId="{8645721E-2F9B-4D00-BCEE-3038D17509C3}" dt="2025-09-08T11:19:12.951" v="477" actId="14734"/>
        <pc:sldMkLst>
          <pc:docMk/>
          <pc:sldMk cId="2451571434" sldId="288"/>
        </pc:sldMkLst>
        <pc:spChg chg="mod">
          <ac:chgData name="Jessica Weeks" userId="70aea777-b11f-4ecf-870b-b9ac346617bc" providerId="ADAL" clId="{8645721E-2F9B-4D00-BCEE-3038D17509C3}" dt="2025-09-08T11:18:31.383" v="465" actId="20577"/>
          <ac:spMkLst>
            <pc:docMk/>
            <pc:sldMk cId="2451571434" sldId="288"/>
            <ac:spMk id="2" creationId="{2921AA02-B62C-C959-A02E-AB38E5F6F168}"/>
          </ac:spMkLst>
        </pc:spChg>
        <pc:graphicFrameChg chg="mod modGraphic">
          <ac:chgData name="Jessica Weeks" userId="70aea777-b11f-4ecf-870b-b9ac346617bc" providerId="ADAL" clId="{8645721E-2F9B-4D00-BCEE-3038D17509C3}" dt="2025-09-08T11:19:12.951" v="477" actId="14734"/>
          <ac:graphicFrameMkLst>
            <pc:docMk/>
            <pc:sldMk cId="2451571434" sldId="288"/>
            <ac:graphicFrameMk id="6" creationId="{1CAF80AA-165D-4225-0595-8F2B1424C6A5}"/>
          </ac:graphicFrameMkLst>
        </pc:graphicFrameChg>
      </pc:sldChg>
      <pc:sldChg chg="modSp add mod">
        <pc:chgData name="Jessica Weeks" userId="70aea777-b11f-4ecf-870b-b9ac346617bc" providerId="ADAL" clId="{8645721E-2F9B-4D00-BCEE-3038D17509C3}" dt="2025-09-08T11:20:15.706" v="496" actId="14734"/>
        <pc:sldMkLst>
          <pc:docMk/>
          <pc:sldMk cId="92612719" sldId="289"/>
        </pc:sldMkLst>
        <pc:spChg chg="mod">
          <ac:chgData name="Jessica Weeks" userId="70aea777-b11f-4ecf-870b-b9ac346617bc" providerId="ADAL" clId="{8645721E-2F9B-4D00-BCEE-3038D17509C3}" dt="2025-09-08T11:20:10.872" v="493" actId="1076"/>
          <ac:spMkLst>
            <pc:docMk/>
            <pc:sldMk cId="92612719" sldId="289"/>
            <ac:spMk id="2" creationId="{49EFF492-E1AC-9FD4-D3D4-CC75173D57E9}"/>
          </ac:spMkLst>
        </pc:spChg>
        <pc:graphicFrameChg chg="mod modGraphic">
          <ac:chgData name="Jessica Weeks" userId="70aea777-b11f-4ecf-870b-b9ac346617bc" providerId="ADAL" clId="{8645721E-2F9B-4D00-BCEE-3038D17509C3}" dt="2025-09-08T11:20:15.706" v="496" actId="14734"/>
          <ac:graphicFrameMkLst>
            <pc:docMk/>
            <pc:sldMk cId="92612719" sldId="289"/>
            <ac:graphicFrameMk id="6" creationId="{F658B675-AF68-4EC0-0635-8A0E4A50418C}"/>
          </ac:graphicFrameMkLst>
        </pc:graphicFrameChg>
      </pc:sldChg>
      <pc:sldChg chg="modSp add mod">
        <pc:chgData name="Jessica Weeks" userId="70aea777-b11f-4ecf-870b-b9ac346617bc" providerId="ADAL" clId="{8645721E-2F9B-4D00-BCEE-3038D17509C3}" dt="2025-09-08T11:21:22.874" v="517" actId="14734"/>
        <pc:sldMkLst>
          <pc:docMk/>
          <pc:sldMk cId="3880051215" sldId="290"/>
        </pc:sldMkLst>
        <pc:spChg chg="mod">
          <ac:chgData name="Jessica Weeks" userId="70aea777-b11f-4ecf-870b-b9ac346617bc" providerId="ADAL" clId="{8645721E-2F9B-4D00-BCEE-3038D17509C3}" dt="2025-09-08T11:20:24.939" v="499" actId="20577"/>
          <ac:spMkLst>
            <pc:docMk/>
            <pc:sldMk cId="3880051215" sldId="290"/>
            <ac:spMk id="2" creationId="{37E58DF3-37A3-3A28-39D5-9BBCC463F67C}"/>
          </ac:spMkLst>
        </pc:spChg>
        <pc:graphicFrameChg chg="mod modGraphic">
          <ac:chgData name="Jessica Weeks" userId="70aea777-b11f-4ecf-870b-b9ac346617bc" providerId="ADAL" clId="{8645721E-2F9B-4D00-BCEE-3038D17509C3}" dt="2025-09-08T11:21:22.874" v="517" actId="14734"/>
          <ac:graphicFrameMkLst>
            <pc:docMk/>
            <pc:sldMk cId="3880051215" sldId="290"/>
            <ac:graphicFrameMk id="6" creationId="{65A132B8-6C93-256A-75E8-F16A004CC675}"/>
          </ac:graphicFrameMkLst>
        </pc:graphicFrameChg>
      </pc:sldChg>
      <pc:sldChg chg="modSp add mod">
        <pc:chgData name="Jessica Weeks" userId="70aea777-b11f-4ecf-870b-b9ac346617bc" providerId="ADAL" clId="{8645721E-2F9B-4D00-BCEE-3038D17509C3}" dt="2025-09-08T11:22:29.362" v="540" actId="1076"/>
        <pc:sldMkLst>
          <pc:docMk/>
          <pc:sldMk cId="1529310493" sldId="291"/>
        </pc:sldMkLst>
        <pc:spChg chg="mod">
          <ac:chgData name="Jessica Weeks" userId="70aea777-b11f-4ecf-870b-b9ac346617bc" providerId="ADAL" clId="{8645721E-2F9B-4D00-BCEE-3038D17509C3}" dt="2025-09-08T11:21:42.458" v="527" actId="20577"/>
          <ac:spMkLst>
            <pc:docMk/>
            <pc:sldMk cId="1529310493" sldId="291"/>
            <ac:spMk id="2" creationId="{BE763C41-DE45-AD2B-CA7D-7EDB466A14DF}"/>
          </ac:spMkLst>
        </pc:spChg>
        <pc:graphicFrameChg chg="mod modGraphic">
          <ac:chgData name="Jessica Weeks" userId="70aea777-b11f-4ecf-870b-b9ac346617bc" providerId="ADAL" clId="{8645721E-2F9B-4D00-BCEE-3038D17509C3}" dt="2025-09-08T11:22:29.362" v="540" actId="1076"/>
          <ac:graphicFrameMkLst>
            <pc:docMk/>
            <pc:sldMk cId="1529310493" sldId="291"/>
            <ac:graphicFrameMk id="6" creationId="{3C3C0E10-A34E-2676-1353-DC2A3CF95ECA}"/>
          </ac:graphicFrameMkLst>
        </pc:graphicFrameChg>
      </pc:sldChg>
    </pc:docChg>
  </pc:docChgLst>
  <pc:docChgLst>
    <pc:chgData name="Jessica Weeks" userId="70aea777-b11f-4ecf-870b-b9ac346617bc" providerId="ADAL" clId="{CCF43A54-1A0C-48E6-A3DB-BA7C135891E4}"/>
    <pc:docChg chg="custSel addSld modSld">
      <pc:chgData name="Jessica Weeks" userId="70aea777-b11f-4ecf-870b-b9ac346617bc" providerId="ADAL" clId="{CCF43A54-1A0C-48E6-A3DB-BA7C135891E4}" dt="2023-08-03T10:46:38.514" v="1064" actId="6549"/>
      <pc:docMkLst>
        <pc:docMk/>
      </pc:docMkLst>
      <pc:sldChg chg="modSp mod">
        <pc:chgData name="Jessica Weeks" userId="70aea777-b11f-4ecf-870b-b9ac346617bc" providerId="ADAL" clId="{CCF43A54-1A0C-48E6-A3DB-BA7C135891E4}" dt="2023-08-03T10:46:28.831" v="1062" actId="1076"/>
        <pc:sldMkLst>
          <pc:docMk/>
          <pc:sldMk cId="3295949923" sldId="257"/>
        </pc:sldMkLst>
      </pc:sldChg>
      <pc:sldChg chg="modSp new mod">
        <pc:chgData name="Jessica Weeks" userId="70aea777-b11f-4ecf-870b-b9ac346617bc" providerId="ADAL" clId="{CCF43A54-1A0C-48E6-A3DB-BA7C135891E4}" dt="2023-08-03T10:46:38.514" v="1064" actId="6549"/>
        <pc:sldMkLst>
          <pc:docMk/>
          <pc:sldMk cId="757885816" sldId="270"/>
        </pc:sldMkLst>
      </pc:sldChg>
    </pc:docChg>
  </pc:docChgLst>
  <pc:docChgLst>
    <pc:chgData name="Jessica Weeks" userId="70aea777-b11f-4ecf-870b-b9ac346617bc" providerId="ADAL" clId="{3BD82968-9008-45F7-A001-2C64DEE9F7D5}"/>
    <pc:docChg chg="modSld">
      <pc:chgData name="Jessica Weeks" userId="70aea777-b11f-4ecf-870b-b9ac346617bc" providerId="ADAL" clId="{3BD82968-9008-45F7-A001-2C64DEE9F7D5}" dt="2023-02-27T08:23:53.945" v="4" actId="114"/>
      <pc:docMkLst>
        <pc:docMk/>
      </pc:docMkLst>
      <pc:sldChg chg="modSp">
        <pc:chgData name="Jessica Weeks" userId="70aea777-b11f-4ecf-870b-b9ac346617bc" providerId="ADAL" clId="{3BD82968-9008-45F7-A001-2C64DEE9F7D5}" dt="2023-02-27T08:23:53.945" v="4" actId="114"/>
        <pc:sldMkLst>
          <pc:docMk/>
          <pc:sldMk cId="4053043508" sldId="266"/>
        </pc:sldMkLst>
      </pc:sldChg>
    </pc:docChg>
  </pc:docChgLst>
  <pc:docChgLst>
    <pc:chgData name="Jessica Weeks" userId="70aea777-b11f-4ecf-870b-b9ac346617bc" providerId="ADAL" clId="{A2391D9B-8970-4424-8F6D-7304F9309F23}"/>
    <pc:docChg chg="addSld delSld modSld">
      <pc:chgData name="Jessica Weeks" userId="70aea777-b11f-4ecf-870b-b9ac346617bc" providerId="ADAL" clId="{A2391D9B-8970-4424-8F6D-7304F9309F23}" dt="2023-11-20T15:56:47.654" v="17" actId="20577"/>
      <pc:docMkLst>
        <pc:docMk/>
      </pc:docMkLst>
      <pc:sldChg chg="modSp mod">
        <pc:chgData name="Jessica Weeks" userId="70aea777-b11f-4ecf-870b-b9ac346617bc" providerId="ADAL" clId="{A2391D9B-8970-4424-8F6D-7304F9309F23}" dt="2023-11-20T15:56:47.654" v="17" actId="20577"/>
        <pc:sldMkLst>
          <pc:docMk/>
          <pc:sldMk cId="3275692636" sldId="259"/>
        </pc:sldMkLst>
      </pc:sldChg>
      <pc:sldChg chg="add">
        <pc:chgData name="Jessica Weeks" userId="70aea777-b11f-4ecf-870b-b9ac346617bc" providerId="ADAL" clId="{A2391D9B-8970-4424-8F6D-7304F9309F23}" dt="2023-11-07T08:30:24.514" v="0"/>
        <pc:sldMkLst>
          <pc:docMk/>
          <pc:sldMk cId="2261407476" sldId="273"/>
        </pc:sldMkLst>
      </pc:sldChg>
      <pc:sldChg chg="add">
        <pc:chgData name="Jessica Weeks" userId="70aea777-b11f-4ecf-870b-b9ac346617bc" providerId="ADAL" clId="{A2391D9B-8970-4424-8F6D-7304F9309F23}" dt="2023-11-07T08:31:18.822" v="1"/>
        <pc:sldMkLst>
          <pc:docMk/>
          <pc:sldMk cId="836517217" sldId="274"/>
        </pc:sldMkLst>
      </pc:sldChg>
      <pc:sldChg chg="new del">
        <pc:chgData name="Jessica Weeks" userId="70aea777-b11f-4ecf-870b-b9ac346617bc" providerId="ADAL" clId="{A2391D9B-8970-4424-8F6D-7304F9309F23}" dt="2023-11-15T12:15:18.200" v="6" actId="47"/>
        <pc:sldMkLst>
          <pc:docMk/>
          <pc:sldMk cId="4069209242" sldId="275"/>
        </pc:sldMkLst>
      </pc:sldChg>
      <pc:sldChg chg="add del">
        <pc:chgData name="Jessica Weeks" userId="70aea777-b11f-4ecf-870b-b9ac346617bc" providerId="ADAL" clId="{A2391D9B-8970-4424-8F6D-7304F9309F23}" dt="2023-11-15T12:15:16.001" v="5"/>
        <pc:sldMkLst>
          <pc:docMk/>
          <pc:sldMk cId="2141984756" sldId="276"/>
        </pc:sldMkLst>
      </pc:sldChg>
    </pc:docChg>
  </pc:docChgLst>
  <pc:docChgLst>
    <pc:chgData name="Jessica Weeks" userId="70aea777-b11f-4ecf-870b-b9ac346617bc" providerId="ADAL" clId="{C01847A3-418A-4026-95B0-4BC231C3FF6E}"/>
    <pc:docChg chg="addSld delSld modSld">
      <pc:chgData name="Jessica Weeks" userId="70aea777-b11f-4ecf-870b-b9ac346617bc" providerId="ADAL" clId="{C01847A3-418A-4026-95B0-4BC231C3FF6E}" dt="2023-09-01T15:34:43.249" v="1"/>
      <pc:docMkLst>
        <pc:docMk/>
      </pc:docMkLst>
      <pc:sldChg chg="del">
        <pc:chgData name="Jessica Weeks" userId="70aea777-b11f-4ecf-870b-b9ac346617bc" providerId="ADAL" clId="{C01847A3-418A-4026-95B0-4BC231C3FF6E}" dt="2023-09-01T15:34:41.765" v="0" actId="47"/>
        <pc:sldMkLst>
          <pc:docMk/>
          <pc:sldMk cId="757885816" sldId="270"/>
        </pc:sldMkLst>
      </pc:sldChg>
      <pc:sldChg chg="add">
        <pc:chgData name="Jessica Weeks" userId="70aea777-b11f-4ecf-870b-b9ac346617bc" providerId="ADAL" clId="{C01847A3-418A-4026-95B0-4BC231C3FF6E}" dt="2023-09-01T15:34:43.249" v="1"/>
        <pc:sldMkLst>
          <pc:docMk/>
          <pc:sldMk cId="757885816" sldId="271"/>
        </pc:sldMkLst>
      </pc:sldChg>
      <pc:sldChg chg="add">
        <pc:chgData name="Jessica Weeks" userId="70aea777-b11f-4ecf-870b-b9ac346617bc" providerId="ADAL" clId="{C01847A3-418A-4026-95B0-4BC231C3FF6E}" dt="2023-09-01T15:34:43.249" v="1"/>
        <pc:sldMkLst>
          <pc:docMk/>
          <pc:sldMk cId="3630807732" sldId="272"/>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58269BF-FB14-48A8-9CC9-5E3DE80CF6C7}"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754168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8269BF-FB14-48A8-9CC9-5E3DE80CF6C7}"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441961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58269BF-FB14-48A8-9CC9-5E3DE80CF6C7}"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660964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58269BF-FB14-48A8-9CC9-5E3DE80CF6C7}"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1973519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58269BF-FB14-48A8-9CC9-5E3DE80CF6C7}" type="datetimeFigureOut">
              <a:rPr lang="en-GB" smtClean="0"/>
              <a:t>08/09/2025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1304093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58269BF-FB14-48A8-9CC9-5E3DE80CF6C7}" type="datetimeFigureOut">
              <a:rPr lang="en-GB" smtClean="0"/>
              <a:t>08/09/2025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433346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8269BF-FB14-48A8-9CC9-5E3DE80CF6C7}" type="datetimeFigureOut">
              <a:rPr lang="en-GB" smtClean="0"/>
              <a:t>08/09/2025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233620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58269BF-FB14-48A8-9CC9-5E3DE80CF6C7}"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2263754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58269BF-FB14-48A8-9CC9-5E3DE80CF6C7}"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1150279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8269BF-FB14-48A8-9CC9-5E3DE80CF6C7}"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3281886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8269BF-FB14-48A8-9CC9-5E3DE80CF6C7}"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5113308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84D17-A723-C5D2-FDB5-FBC139B8869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2DEED96-1927-FEAD-121F-F9C6848D2F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F43FF0-0EA9-CF56-FDEC-AF0BF1B4FD94}"/>
              </a:ext>
            </a:extLst>
          </p:cNvPr>
          <p:cNvSpPr>
            <a:spLocks noGrp="1"/>
          </p:cNvSpPr>
          <p:nvPr>
            <p:ph type="dt" sz="half" idx="10"/>
          </p:nvPr>
        </p:nvSpPr>
        <p:spPr/>
        <p:txBody>
          <a:bodyPr/>
          <a:lstStyle/>
          <a:p>
            <a:fld id="{8050CD15-42E3-4D23-B346-B26898049E67}" type="datetimeFigureOut">
              <a:rPr lang="en-GB" smtClean="0"/>
              <a:t>08/09/2025</a:t>
            </a:fld>
            <a:endParaRPr lang="en-GB"/>
          </a:p>
        </p:txBody>
      </p:sp>
      <p:sp>
        <p:nvSpPr>
          <p:cNvPr id="5" name="Footer Placeholder 4">
            <a:extLst>
              <a:ext uri="{FF2B5EF4-FFF2-40B4-BE49-F238E27FC236}">
                <a16:creationId xmlns:a16="http://schemas.microsoft.com/office/drawing/2014/main" id="{1B85BAE7-7036-44C4-163F-C231A9315F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C6A2B5-1021-7F1D-2C49-1E531A2F4FB0}"/>
              </a:ext>
            </a:extLst>
          </p:cNvPr>
          <p:cNvSpPr>
            <a:spLocks noGrp="1"/>
          </p:cNvSpPr>
          <p:nvPr>
            <p:ph type="sldNum" sz="quarter" idx="12"/>
          </p:nvPr>
        </p:nvSpPr>
        <p:spPr/>
        <p:txBody>
          <a:bodyPr/>
          <a:lstStyle/>
          <a:p>
            <a:fld id="{4C61FE9D-2609-4A4C-B5E8-98F8B467A64D}" type="slidenum">
              <a:rPr lang="en-GB" smtClean="0"/>
              <a:t>‹#›</a:t>
            </a:fld>
            <a:endParaRPr lang="en-GB"/>
          </a:p>
        </p:txBody>
      </p:sp>
    </p:spTree>
    <p:extLst>
      <p:ext uri="{BB962C8B-B14F-4D97-AF65-F5344CB8AC3E}">
        <p14:creationId xmlns:p14="http://schemas.microsoft.com/office/powerpoint/2010/main" val="13359470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2CE2D-F173-B25B-030C-62001356D0E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F35FAC-3090-CA62-8C32-F49717B8564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9EE711-D33D-6857-27D2-DD6C86D9BE0C}"/>
              </a:ext>
            </a:extLst>
          </p:cNvPr>
          <p:cNvSpPr>
            <a:spLocks noGrp="1"/>
          </p:cNvSpPr>
          <p:nvPr>
            <p:ph type="dt" sz="half" idx="10"/>
          </p:nvPr>
        </p:nvSpPr>
        <p:spPr/>
        <p:txBody>
          <a:bodyPr/>
          <a:lstStyle/>
          <a:p>
            <a:fld id="{8050CD15-42E3-4D23-B346-B26898049E67}" type="datetimeFigureOut">
              <a:rPr lang="en-GB" smtClean="0"/>
              <a:t>08/09/2025</a:t>
            </a:fld>
            <a:endParaRPr lang="en-GB"/>
          </a:p>
        </p:txBody>
      </p:sp>
      <p:sp>
        <p:nvSpPr>
          <p:cNvPr id="5" name="Footer Placeholder 4">
            <a:extLst>
              <a:ext uri="{FF2B5EF4-FFF2-40B4-BE49-F238E27FC236}">
                <a16:creationId xmlns:a16="http://schemas.microsoft.com/office/drawing/2014/main" id="{1A9826BB-4F05-6947-4706-DA6DF8D18A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17A98D-A564-6C8B-180B-40D82E505CAE}"/>
              </a:ext>
            </a:extLst>
          </p:cNvPr>
          <p:cNvSpPr>
            <a:spLocks noGrp="1"/>
          </p:cNvSpPr>
          <p:nvPr>
            <p:ph type="sldNum" sz="quarter" idx="12"/>
          </p:nvPr>
        </p:nvSpPr>
        <p:spPr/>
        <p:txBody>
          <a:bodyPr/>
          <a:lstStyle/>
          <a:p>
            <a:fld id="{4C61FE9D-2609-4A4C-B5E8-98F8B467A64D}" type="slidenum">
              <a:rPr lang="en-GB" smtClean="0"/>
              <a:t>‹#›</a:t>
            </a:fld>
            <a:endParaRPr lang="en-GB"/>
          </a:p>
        </p:txBody>
      </p:sp>
    </p:spTree>
    <p:extLst>
      <p:ext uri="{BB962C8B-B14F-4D97-AF65-F5344CB8AC3E}">
        <p14:creationId xmlns:p14="http://schemas.microsoft.com/office/powerpoint/2010/main" val="16460867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FBA01-861E-A486-9F76-1BA81C2BA96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3AA2EB7-4F15-55B1-9053-07A8EC765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6E9BF3-DB02-264B-7758-742BD8A33BC7}"/>
              </a:ext>
            </a:extLst>
          </p:cNvPr>
          <p:cNvSpPr>
            <a:spLocks noGrp="1"/>
          </p:cNvSpPr>
          <p:nvPr>
            <p:ph type="dt" sz="half" idx="10"/>
          </p:nvPr>
        </p:nvSpPr>
        <p:spPr/>
        <p:txBody>
          <a:bodyPr/>
          <a:lstStyle/>
          <a:p>
            <a:fld id="{8050CD15-42E3-4D23-B346-B26898049E67}" type="datetimeFigureOut">
              <a:rPr lang="en-GB" smtClean="0"/>
              <a:t>08/09/2025</a:t>
            </a:fld>
            <a:endParaRPr lang="en-GB"/>
          </a:p>
        </p:txBody>
      </p:sp>
      <p:sp>
        <p:nvSpPr>
          <p:cNvPr id="5" name="Footer Placeholder 4">
            <a:extLst>
              <a:ext uri="{FF2B5EF4-FFF2-40B4-BE49-F238E27FC236}">
                <a16:creationId xmlns:a16="http://schemas.microsoft.com/office/drawing/2014/main" id="{BD20AED8-D9E0-9FD5-2688-8F21E7B5F2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F83A93-C75D-ECE2-50AB-8D8FAF8BD71F}"/>
              </a:ext>
            </a:extLst>
          </p:cNvPr>
          <p:cNvSpPr>
            <a:spLocks noGrp="1"/>
          </p:cNvSpPr>
          <p:nvPr>
            <p:ph type="sldNum" sz="quarter" idx="12"/>
          </p:nvPr>
        </p:nvSpPr>
        <p:spPr/>
        <p:txBody>
          <a:bodyPr/>
          <a:lstStyle/>
          <a:p>
            <a:fld id="{4C61FE9D-2609-4A4C-B5E8-98F8B467A64D}" type="slidenum">
              <a:rPr lang="en-GB" smtClean="0"/>
              <a:t>‹#›</a:t>
            </a:fld>
            <a:endParaRPr lang="en-GB"/>
          </a:p>
        </p:txBody>
      </p:sp>
    </p:spTree>
    <p:extLst>
      <p:ext uri="{BB962C8B-B14F-4D97-AF65-F5344CB8AC3E}">
        <p14:creationId xmlns:p14="http://schemas.microsoft.com/office/powerpoint/2010/main" val="28452907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95C61-FACF-A3F1-418A-99E5CFCEAE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A4D3313-312F-6F61-0705-B1F39947312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13077C8-F3D6-CFB3-2B40-6A4429D745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088C7F0-0CBB-3F8A-560E-0E465C85F6D3}"/>
              </a:ext>
            </a:extLst>
          </p:cNvPr>
          <p:cNvSpPr>
            <a:spLocks noGrp="1"/>
          </p:cNvSpPr>
          <p:nvPr>
            <p:ph type="dt" sz="half" idx="10"/>
          </p:nvPr>
        </p:nvSpPr>
        <p:spPr/>
        <p:txBody>
          <a:bodyPr/>
          <a:lstStyle/>
          <a:p>
            <a:fld id="{8050CD15-42E3-4D23-B346-B26898049E67}" type="datetimeFigureOut">
              <a:rPr lang="en-GB" smtClean="0"/>
              <a:t>08/09/2025</a:t>
            </a:fld>
            <a:endParaRPr lang="en-GB"/>
          </a:p>
        </p:txBody>
      </p:sp>
      <p:sp>
        <p:nvSpPr>
          <p:cNvPr id="6" name="Footer Placeholder 5">
            <a:extLst>
              <a:ext uri="{FF2B5EF4-FFF2-40B4-BE49-F238E27FC236}">
                <a16:creationId xmlns:a16="http://schemas.microsoft.com/office/drawing/2014/main" id="{4B7E434F-0D5E-08F0-06DB-3251DA5FAF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9CC4AB-20D2-62DC-719E-D0CE503A8944}"/>
              </a:ext>
            </a:extLst>
          </p:cNvPr>
          <p:cNvSpPr>
            <a:spLocks noGrp="1"/>
          </p:cNvSpPr>
          <p:nvPr>
            <p:ph type="sldNum" sz="quarter" idx="12"/>
          </p:nvPr>
        </p:nvSpPr>
        <p:spPr/>
        <p:txBody>
          <a:bodyPr/>
          <a:lstStyle/>
          <a:p>
            <a:fld id="{4C61FE9D-2609-4A4C-B5E8-98F8B467A64D}" type="slidenum">
              <a:rPr lang="en-GB" smtClean="0"/>
              <a:t>‹#›</a:t>
            </a:fld>
            <a:endParaRPr lang="en-GB"/>
          </a:p>
        </p:txBody>
      </p:sp>
    </p:spTree>
    <p:extLst>
      <p:ext uri="{BB962C8B-B14F-4D97-AF65-F5344CB8AC3E}">
        <p14:creationId xmlns:p14="http://schemas.microsoft.com/office/powerpoint/2010/main" val="17292415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08F3C-0260-8C1A-6C58-5E5E304BCCF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218055-917B-A8C5-F74D-52D17BBFC2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8D59F5-3E17-3A0E-092A-5BF9C749395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5C8A2FA-C7E0-1C99-45E5-014D7D92B5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AEBF6B7-D646-FC1A-531C-C119F1098D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573BB17-F1EA-6958-C85A-32B817CB42F2}"/>
              </a:ext>
            </a:extLst>
          </p:cNvPr>
          <p:cNvSpPr>
            <a:spLocks noGrp="1"/>
          </p:cNvSpPr>
          <p:nvPr>
            <p:ph type="dt" sz="half" idx="10"/>
          </p:nvPr>
        </p:nvSpPr>
        <p:spPr/>
        <p:txBody>
          <a:bodyPr/>
          <a:lstStyle/>
          <a:p>
            <a:fld id="{8050CD15-42E3-4D23-B346-B26898049E67}" type="datetimeFigureOut">
              <a:rPr lang="en-GB" smtClean="0"/>
              <a:t>08/09/2025</a:t>
            </a:fld>
            <a:endParaRPr lang="en-GB"/>
          </a:p>
        </p:txBody>
      </p:sp>
      <p:sp>
        <p:nvSpPr>
          <p:cNvPr id="8" name="Footer Placeholder 7">
            <a:extLst>
              <a:ext uri="{FF2B5EF4-FFF2-40B4-BE49-F238E27FC236}">
                <a16:creationId xmlns:a16="http://schemas.microsoft.com/office/drawing/2014/main" id="{17A78BCC-E45F-CB39-277A-6A2B19B94B7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8EB8F94-ABA1-0BAB-CA94-162E2095F4CA}"/>
              </a:ext>
            </a:extLst>
          </p:cNvPr>
          <p:cNvSpPr>
            <a:spLocks noGrp="1"/>
          </p:cNvSpPr>
          <p:nvPr>
            <p:ph type="sldNum" sz="quarter" idx="12"/>
          </p:nvPr>
        </p:nvSpPr>
        <p:spPr/>
        <p:txBody>
          <a:bodyPr/>
          <a:lstStyle/>
          <a:p>
            <a:fld id="{4C61FE9D-2609-4A4C-B5E8-98F8B467A64D}" type="slidenum">
              <a:rPr lang="en-GB" smtClean="0"/>
              <a:t>‹#›</a:t>
            </a:fld>
            <a:endParaRPr lang="en-GB"/>
          </a:p>
        </p:txBody>
      </p:sp>
    </p:spTree>
    <p:extLst>
      <p:ext uri="{BB962C8B-B14F-4D97-AF65-F5344CB8AC3E}">
        <p14:creationId xmlns:p14="http://schemas.microsoft.com/office/powerpoint/2010/main" val="32876216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92EC2-87BA-D4A2-F03B-1BCA774D446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9144B91-643F-2255-FE2C-6DD6E3FC5B87}"/>
              </a:ext>
            </a:extLst>
          </p:cNvPr>
          <p:cNvSpPr>
            <a:spLocks noGrp="1"/>
          </p:cNvSpPr>
          <p:nvPr>
            <p:ph type="dt" sz="half" idx="10"/>
          </p:nvPr>
        </p:nvSpPr>
        <p:spPr/>
        <p:txBody>
          <a:bodyPr/>
          <a:lstStyle/>
          <a:p>
            <a:fld id="{8050CD15-42E3-4D23-B346-B26898049E67}" type="datetimeFigureOut">
              <a:rPr lang="en-GB" smtClean="0"/>
              <a:t>08/09/2025</a:t>
            </a:fld>
            <a:endParaRPr lang="en-GB"/>
          </a:p>
        </p:txBody>
      </p:sp>
      <p:sp>
        <p:nvSpPr>
          <p:cNvPr id="4" name="Footer Placeholder 3">
            <a:extLst>
              <a:ext uri="{FF2B5EF4-FFF2-40B4-BE49-F238E27FC236}">
                <a16:creationId xmlns:a16="http://schemas.microsoft.com/office/drawing/2014/main" id="{9EFC4B3C-EC49-644C-ACC3-AED0844BFF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DA6ADBA-24E5-87E3-6A32-15AC5761F8B3}"/>
              </a:ext>
            </a:extLst>
          </p:cNvPr>
          <p:cNvSpPr>
            <a:spLocks noGrp="1"/>
          </p:cNvSpPr>
          <p:nvPr>
            <p:ph type="sldNum" sz="quarter" idx="12"/>
          </p:nvPr>
        </p:nvSpPr>
        <p:spPr/>
        <p:txBody>
          <a:bodyPr/>
          <a:lstStyle/>
          <a:p>
            <a:fld id="{4C61FE9D-2609-4A4C-B5E8-98F8B467A64D}" type="slidenum">
              <a:rPr lang="en-GB" smtClean="0"/>
              <a:t>‹#›</a:t>
            </a:fld>
            <a:endParaRPr lang="en-GB"/>
          </a:p>
        </p:txBody>
      </p:sp>
    </p:spTree>
    <p:extLst>
      <p:ext uri="{BB962C8B-B14F-4D97-AF65-F5344CB8AC3E}">
        <p14:creationId xmlns:p14="http://schemas.microsoft.com/office/powerpoint/2010/main" val="1645139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BE3847-D459-9F53-6865-A527449A8AD7}"/>
              </a:ext>
            </a:extLst>
          </p:cNvPr>
          <p:cNvSpPr>
            <a:spLocks noGrp="1"/>
          </p:cNvSpPr>
          <p:nvPr>
            <p:ph type="dt" sz="half" idx="10"/>
          </p:nvPr>
        </p:nvSpPr>
        <p:spPr/>
        <p:txBody>
          <a:bodyPr/>
          <a:lstStyle/>
          <a:p>
            <a:fld id="{8050CD15-42E3-4D23-B346-B26898049E67}" type="datetimeFigureOut">
              <a:rPr lang="en-GB" smtClean="0"/>
              <a:t>08/09/2025</a:t>
            </a:fld>
            <a:endParaRPr lang="en-GB"/>
          </a:p>
        </p:txBody>
      </p:sp>
      <p:sp>
        <p:nvSpPr>
          <p:cNvPr id="3" name="Footer Placeholder 2">
            <a:extLst>
              <a:ext uri="{FF2B5EF4-FFF2-40B4-BE49-F238E27FC236}">
                <a16:creationId xmlns:a16="http://schemas.microsoft.com/office/drawing/2014/main" id="{60E41A5E-A3D1-5FA3-AC08-0E24330D5C6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0266F1A-8F83-860C-573B-BA03DA8D7496}"/>
              </a:ext>
            </a:extLst>
          </p:cNvPr>
          <p:cNvSpPr>
            <a:spLocks noGrp="1"/>
          </p:cNvSpPr>
          <p:nvPr>
            <p:ph type="sldNum" sz="quarter" idx="12"/>
          </p:nvPr>
        </p:nvSpPr>
        <p:spPr/>
        <p:txBody>
          <a:bodyPr/>
          <a:lstStyle/>
          <a:p>
            <a:fld id="{4C61FE9D-2609-4A4C-B5E8-98F8B467A64D}" type="slidenum">
              <a:rPr lang="en-GB" smtClean="0"/>
              <a:t>‹#›</a:t>
            </a:fld>
            <a:endParaRPr lang="en-GB"/>
          </a:p>
        </p:txBody>
      </p:sp>
    </p:spTree>
    <p:extLst>
      <p:ext uri="{BB962C8B-B14F-4D97-AF65-F5344CB8AC3E}">
        <p14:creationId xmlns:p14="http://schemas.microsoft.com/office/powerpoint/2010/main" val="18944408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2D35D-2A99-BF1D-BEF2-1AC5063B6A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BAC234E-E7A5-48BD-B4BE-83B26734AC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C7BDDD1-3FA7-12D8-1836-72FD0FDD4D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0D235B-8366-6FDD-E473-D3C3C783F26A}"/>
              </a:ext>
            </a:extLst>
          </p:cNvPr>
          <p:cNvSpPr>
            <a:spLocks noGrp="1"/>
          </p:cNvSpPr>
          <p:nvPr>
            <p:ph type="dt" sz="half" idx="10"/>
          </p:nvPr>
        </p:nvSpPr>
        <p:spPr/>
        <p:txBody>
          <a:bodyPr/>
          <a:lstStyle/>
          <a:p>
            <a:fld id="{8050CD15-42E3-4D23-B346-B26898049E67}" type="datetimeFigureOut">
              <a:rPr lang="en-GB" smtClean="0"/>
              <a:t>08/09/2025</a:t>
            </a:fld>
            <a:endParaRPr lang="en-GB"/>
          </a:p>
        </p:txBody>
      </p:sp>
      <p:sp>
        <p:nvSpPr>
          <p:cNvPr id="6" name="Footer Placeholder 5">
            <a:extLst>
              <a:ext uri="{FF2B5EF4-FFF2-40B4-BE49-F238E27FC236}">
                <a16:creationId xmlns:a16="http://schemas.microsoft.com/office/drawing/2014/main" id="{979071DF-A2BE-5ADA-67DD-870D89B0C7D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52BAE1-8D65-E539-A0BC-FEF2E62AC5E6}"/>
              </a:ext>
            </a:extLst>
          </p:cNvPr>
          <p:cNvSpPr>
            <a:spLocks noGrp="1"/>
          </p:cNvSpPr>
          <p:nvPr>
            <p:ph type="sldNum" sz="quarter" idx="12"/>
          </p:nvPr>
        </p:nvSpPr>
        <p:spPr/>
        <p:txBody>
          <a:bodyPr/>
          <a:lstStyle/>
          <a:p>
            <a:fld id="{4C61FE9D-2609-4A4C-B5E8-98F8B467A64D}" type="slidenum">
              <a:rPr lang="en-GB" smtClean="0"/>
              <a:t>‹#›</a:t>
            </a:fld>
            <a:endParaRPr lang="en-GB"/>
          </a:p>
        </p:txBody>
      </p:sp>
    </p:spTree>
    <p:extLst>
      <p:ext uri="{BB962C8B-B14F-4D97-AF65-F5344CB8AC3E}">
        <p14:creationId xmlns:p14="http://schemas.microsoft.com/office/powerpoint/2010/main" val="19321671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E963D-E951-7D43-1BC6-664DA2A2F9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87596A4-C102-F060-B7C1-7A6AFFA7D2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A857ABF-6F66-4183-398D-D0DCECAC9E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5A9C69-3594-7A86-9422-DE1A5AD6CE8A}"/>
              </a:ext>
            </a:extLst>
          </p:cNvPr>
          <p:cNvSpPr>
            <a:spLocks noGrp="1"/>
          </p:cNvSpPr>
          <p:nvPr>
            <p:ph type="dt" sz="half" idx="10"/>
          </p:nvPr>
        </p:nvSpPr>
        <p:spPr/>
        <p:txBody>
          <a:bodyPr/>
          <a:lstStyle/>
          <a:p>
            <a:fld id="{8050CD15-42E3-4D23-B346-B26898049E67}" type="datetimeFigureOut">
              <a:rPr lang="en-GB" smtClean="0"/>
              <a:t>08/09/2025</a:t>
            </a:fld>
            <a:endParaRPr lang="en-GB"/>
          </a:p>
        </p:txBody>
      </p:sp>
      <p:sp>
        <p:nvSpPr>
          <p:cNvPr id="6" name="Footer Placeholder 5">
            <a:extLst>
              <a:ext uri="{FF2B5EF4-FFF2-40B4-BE49-F238E27FC236}">
                <a16:creationId xmlns:a16="http://schemas.microsoft.com/office/drawing/2014/main" id="{40522FC2-B8A1-22D1-6C81-B523D97E94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FEC11C8-8FA9-E271-9921-60D7744DD585}"/>
              </a:ext>
            </a:extLst>
          </p:cNvPr>
          <p:cNvSpPr>
            <a:spLocks noGrp="1"/>
          </p:cNvSpPr>
          <p:nvPr>
            <p:ph type="sldNum" sz="quarter" idx="12"/>
          </p:nvPr>
        </p:nvSpPr>
        <p:spPr/>
        <p:txBody>
          <a:bodyPr/>
          <a:lstStyle/>
          <a:p>
            <a:fld id="{4C61FE9D-2609-4A4C-B5E8-98F8B467A64D}" type="slidenum">
              <a:rPr lang="en-GB" smtClean="0"/>
              <a:t>‹#›</a:t>
            </a:fld>
            <a:endParaRPr lang="en-GB"/>
          </a:p>
        </p:txBody>
      </p:sp>
    </p:spTree>
    <p:extLst>
      <p:ext uri="{BB962C8B-B14F-4D97-AF65-F5344CB8AC3E}">
        <p14:creationId xmlns:p14="http://schemas.microsoft.com/office/powerpoint/2010/main" val="2817582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8A6A5-B069-5EE7-EFB5-83B3F7BBB9E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EB8607-0B05-1FD5-C85B-C7B2E16EE79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05D817-AB63-187C-4360-CF6B3D15D8CB}"/>
              </a:ext>
            </a:extLst>
          </p:cNvPr>
          <p:cNvSpPr>
            <a:spLocks noGrp="1"/>
          </p:cNvSpPr>
          <p:nvPr>
            <p:ph type="dt" sz="half" idx="10"/>
          </p:nvPr>
        </p:nvSpPr>
        <p:spPr/>
        <p:txBody>
          <a:bodyPr/>
          <a:lstStyle/>
          <a:p>
            <a:fld id="{8050CD15-42E3-4D23-B346-B26898049E67}" type="datetimeFigureOut">
              <a:rPr lang="en-GB" smtClean="0"/>
              <a:t>08/09/2025</a:t>
            </a:fld>
            <a:endParaRPr lang="en-GB"/>
          </a:p>
        </p:txBody>
      </p:sp>
      <p:sp>
        <p:nvSpPr>
          <p:cNvPr id="5" name="Footer Placeholder 4">
            <a:extLst>
              <a:ext uri="{FF2B5EF4-FFF2-40B4-BE49-F238E27FC236}">
                <a16:creationId xmlns:a16="http://schemas.microsoft.com/office/drawing/2014/main" id="{30A7508B-6B28-D9F2-5C70-BFC75C9D2C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7089E4-4595-A246-9AC2-E79321AECC37}"/>
              </a:ext>
            </a:extLst>
          </p:cNvPr>
          <p:cNvSpPr>
            <a:spLocks noGrp="1"/>
          </p:cNvSpPr>
          <p:nvPr>
            <p:ph type="sldNum" sz="quarter" idx="12"/>
          </p:nvPr>
        </p:nvSpPr>
        <p:spPr/>
        <p:txBody>
          <a:bodyPr/>
          <a:lstStyle/>
          <a:p>
            <a:fld id="{4C61FE9D-2609-4A4C-B5E8-98F8B467A64D}" type="slidenum">
              <a:rPr lang="en-GB" smtClean="0"/>
              <a:t>‹#›</a:t>
            </a:fld>
            <a:endParaRPr lang="en-GB"/>
          </a:p>
        </p:txBody>
      </p:sp>
    </p:spTree>
    <p:extLst>
      <p:ext uri="{BB962C8B-B14F-4D97-AF65-F5344CB8AC3E}">
        <p14:creationId xmlns:p14="http://schemas.microsoft.com/office/powerpoint/2010/main" val="2012258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2750E37-2072-7AE4-B406-4670B0A4F41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CCA94CF-1252-BD28-A038-40EB3E7D9E9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F1445C-710F-7CAA-2176-9AB903AF1E7E}"/>
              </a:ext>
            </a:extLst>
          </p:cNvPr>
          <p:cNvSpPr>
            <a:spLocks noGrp="1"/>
          </p:cNvSpPr>
          <p:nvPr>
            <p:ph type="dt" sz="half" idx="10"/>
          </p:nvPr>
        </p:nvSpPr>
        <p:spPr/>
        <p:txBody>
          <a:bodyPr/>
          <a:lstStyle/>
          <a:p>
            <a:fld id="{8050CD15-42E3-4D23-B346-B26898049E67}" type="datetimeFigureOut">
              <a:rPr lang="en-GB" smtClean="0"/>
              <a:t>08/09/2025</a:t>
            </a:fld>
            <a:endParaRPr lang="en-GB"/>
          </a:p>
        </p:txBody>
      </p:sp>
      <p:sp>
        <p:nvSpPr>
          <p:cNvPr id="5" name="Footer Placeholder 4">
            <a:extLst>
              <a:ext uri="{FF2B5EF4-FFF2-40B4-BE49-F238E27FC236}">
                <a16:creationId xmlns:a16="http://schemas.microsoft.com/office/drawing/2014/main" id="{7BE48833-2446-2087-954C-443930D7B0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C74F80-D16E-B33D-0094-C7AB37D4F333}"/>
              </a:ext>
            </a:extLst>
          </p:cNvPr>
          <p:cNvSpPr>
            <a:spLocks noGrp="1"/>
          </p:cNvSpPr>
          <p:nvPr>
            <p:ph type="sldNum" sz="quarter" idx="12"/>
          </p:nvPr>
        </p:nvSpPr>
        <p:spPr/>
        <p:txBody>
          <a:bodyPr/>
          <a:lstStyle/>
          <a:p>
            <a:fld id="{4C61FE9D-2609-4A4C-B5E8-98F8B467A64D}" type="slidenum">
              <a:rPr lang="en-GB" smtClean="0"/>
              <a:t>‹#›</a:t>
            </a:fld>
            <a:endParaRPr lang="en-GB"/>
          </a:p>
        </p:txBody>
      </p:sp>
    </p:spTree>
    <p:extLst>
      <p:ext uri="{BB962C8B-B14F-4D97-AF65-F5344CB8AC3E}">
        <p14:creationId xmlns:p14="http://schemas.microsoft.com/office/powerpoint/2010/main" val="163696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269BF-FB14-48A8-9CC9-5E3DE80CF6C7}" type="datetimeFigureOut">
              <a:rPr lang="en-GB" smtClean="0"/>
              <a:t>08/09/2025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45B859-6602-4CA2-BB54-AAD3D19E0D81}" type="slidenum">
              <a:rPr lang="en-GB" smtClean="0"/>
              <a:t>‹#›</a:t>
            </a:fld>
            <a:endParaRPr lang="en-GB"/>
          </a:p>
        </p:txBody>
      </p:sp>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1163548" y="5692638"/>
            <a:ext cx="1028452" cy="1165362"/>
          </a:xfrm>
          <a:prstGeom prst="rect">
            <a:avLst/>
          </a:prstGeom>
        </p:spPr>
      </p:pic>
    </p:spTree>
    <p:extLst>
      <p:ext uri="{BB962C8B-B14F-4D97-AF65-F5344CB8AC3E}">
        <p14:creationId xmlns:p14="http://schemas.microsoft.com/office/powerpoint/2010/main" val="2585491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027D2B-C2A2-7F71-BCF2-6FC9CAA150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B4CF8F-9BDC-0B3E-8603-E16C414CBD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CDBC0D-C66E-7826-EBB0-8671AAF92E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50CD15-42E3-4D23-B346-B26898049E67}" type="datetimeFigureOut">
              <a:rPr lang="en-GB" smtClean="0"/>
              <a:t>08/09/2025</a:t>
            </a:fld>
            <a:endParaRPr lang="en-GB"/>
          </a:p>
        </p:txBody>
      </p:sp>
      <p:sp>
        <p:nvSpPr>
          <p:cNvPr id="5" name="Footer Placeholder 4">
            <a:extLst>
              <a:ext uri="{FF2B5EF4-FFF2-40B4-BE49-F238E27FC236}">
                <a16:creationId xmlns:a16="http://schemas.microsoft.com/office/drawing/2014/main" id="{1F60FCAE-E263-4665-7471-8FB9F424E8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F3084C2-5012-C31A-7141-1E602F4449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61FE9D-2609-4A4C-B5E8-98F8B467A64D}" type="slidenum">
              <a:rPr lang="en-GB" smtClean="0"/>
              <a:t>‹#›</a:t>
            </a:fld>
            <a:endParaRPr lang="en-GB"/>
          </a:p>
        </p:txBody>
      </p:sp>
    </p:spTree>
    <p:extLst>
      <p:ext uri="{BB962C8B-B14F-4D97-AF65-F5344CB8AC3E}">
        <p14:creationId xmlns:p14="http://schemas.microsoft.com/office/powerpoint/2010/main" val="17865821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carnegies.co.uk/2025-shortlists-announced/" TargetMode="External"/><Relationship Id="rId2" Type="http://schemas.openxmlformats.org/officeDocument/2006/relationships/hyperlink" Target="https://www.youtube.com/watch?v=7CPxF8JyH-4"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theguardian.com/childrens-books-site/series/childrens-books-podcast" TargetMode="External"/><Relationship Id="rId2" Type="http://schemas.openxmlformats.org/officeDocument/2006/relationships/hyperlink" Target="https://www.youtube.com/watch?v=H4v7Kz3IOzA"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bbc.com/future/article/20201204-lost-islamic-library-maths" TargetMode="External"/><Relationship Id="rId2" Type="http://schemas.openxmlformats.org/officeDocument/2006/relationships/hyperlink" Target="https://www.bbc.co.uk/programmes/p022cn1n" TargetMode="External"/><Relationship Id="rId1" Type="http://schemas.openxmlformats.org/officeDocument/2006/relationships/slideLayout" Target="../slideLayouts/slideLayout2.xml"/><Relationship Id="rId5" Type="http://schemas.openxmlformats.org/officeDocument/2006/relationships/hyperlink" Target="https://www.chesskid.com/" TargetMode="External"/><Relationship Id="rId4" Type="http://schemas.openxmlformats.org/officeDocument/2006/relationships/hyperlink" Target="https://www.youtube.com/watch?v=vGjrKiLIeYQ"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bbc.co.uk/programmes/b00srz5b/episodes/downloads" TargetMode="External"/><Relationship Id="rId2" Type="http://schemas.openxmlformats.org/officeDocument/2006/relationships/hyperlink" Target="https://www.google.com/search?client=firefox-b-d&amp;q=dara+%C3%B3+briain+school+of+hard+sums" TargetMode="External"/><Relationship Id="rId1" Type="http://schemas.openxmlformats.org/officeDocument/2006/relationships/slideLayout" Target="../slideLayouts/slideLayout2.xml"/><Relationship Id="rId5" Type="http://schemas.openxmlformats.org/officeDocument/2006/relationships/hyperlink" Target="https://nrich.maths.org/problems/tea-cups" TargetMode="External"/><Relationship Id="rId4" Type="http://schemas.openxmlformats.org/officeDocument/2006/relationships/hyperlink" Target="https://www.amazon.co.uk/Snowflake-Seashell-Star-Adventures-Numberland/dp/1782117881"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foodafactoflife.org.uk/11-14-years/" TargetMode="External"/><Relationship Id="rId2" Type="http://schemas.openxmlformats.org/officeDocument/2006/relationships/hyperlink" Target="https://www.bbcgoodfood.com/" TargetMode="External"/><Relationship Id="rId1" Type="http://schemas.openxmlformats.org/officeDocument/2006/relationships/slideLayout" Target="../slideLayouts/slideLayout2.xml"/><Relationship Id="rId4" Type="http://schemas.openxmlformats.org/officeDocument/2006/relationships/hyperlink" Target="https://designmuseum.org/" TargetMode="Externa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playlist?app=desktop&amp;list=PL0kRX_Qo2ZTlPXwvMXaWPze8ygLck8lLZ"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odcasts.apple.com/us/podcast/the-music-podcast-for-kids/id1482253375" TargetMode="External"/><Relationship Id="rId2" Type="http://schemas.openxmlformats.org/officeDocument/2006/relationships/hyperlink" Target="https://www.youtube.com/watch?v=Y9LrzyjzQ5o" TargetMode="External"/><Relationship Id="rId1" Type="http://schemas.openxmlformats.org/officeDocument/2006/relationships/slideLayout" Target="../slideLayouts/slideLayout2.xml"/><Relationship Id="rId5" Type="http://schemas.openxmlformats.org/officeDocument/2006/relationships/hyperlink" Target="https://www.bbc.co.uk/bitesize/guides/zhsny4j/revision/1" TargetMode="External"/><Relationship Id="rId4" Type="http://schemas.openxmlformats.org/officeDocument/2006/relationships/hyperlink" Target="https://www.youtube.com/watch?v=ZQS91wVdvYc"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user/crashcoursekids" TargetMode="External"/><Relationship Id="rId2" Type="http://schemas.openxmlformats.org/officeDocument/2006/relationships/hyperlink" Target="https://www.youtube.com/watch?v=7VGlBZOywIg"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rmg.co.uk/royal-observatory" TargetMode="External"/><Relationship Id="rId2" Type="http://schemas.openxmlformats.org/officeDocument/2006/relationships/hyperlink" Target="https://www.bbc.co.uk/sounds/brand/b07dx75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deutschalsfremdsprache.ch/index.php?SUBJECT=&amp;actualid=5057&amp;%20which_set=101" TargetMode="External"/><Relationship Id="rId2" Type="http://schemas.openxmlformats.org/officeDocument/2006/relationships/hyperlink" Target="https://de.maryglasgowplus.com/magazine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coffeebreaklanguages.com/category/coffee-break-spanish/" TargetMode="External"/><Relationship Id="rId2" Type="http://schemas.openxmlformats.org/officeDocument/2006/relationships/hyperlink" Target="https://www.youtube.com/c/SpanishgamesNet1" TargetMode="External"/><Relationship Id="rId1" Type="http://schemas.openxmlformats.org/officeDocument/2006/relationships/slideLayout" Target="../slideLayouts/slideLayout2.xml"/><Relationship Id="rId5" Type="http://schemas.openxmlformats.org/officeDocument/2006/relationships/hyperlink" Target="https://cnnespanol.cnn.com/category/ninos/" TargetMode="External"/><Relationship Id="rId4" Type="http://schemas.openxmlformats.org/officeDocument/2006/relationships/hyperlink" Target="https://es.maryglasgowplus.com/magazines" TargetMode="External"/></Relationships>
</file>

<file path=ppt/slides/_rels/slide17.xml.rels><?xml version="1.0" encoding="UTF-8" standalone="yes"?>
<Relationships xmlns="http://schemas.openxmlformats.org/package/2006/relationships"><Relationship Id="rId2" Type="http://schemas.openxmlformats.org/officeDocument/2006/relationships/hyperlink" Target="https://holaquepasa.com/news-in-easy-spanish/"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coffeebreaklanguages.com/coffeebreakfrench/" TargetMode="External"/><Relationship Id="rId2" Type="http://schemas.openxmlformats.org/officeDocument/2006/relationships/hyperlink" Target="https://www.thefrenchexperiment.com/stories/bird-and-whale" TargetMode="External"/><Relationship Id="rId1" Type="http://schemas.openxmlformats.org/officeDocument/2006/relationships/slideLayout" Target="../slideLayouts/slideLayout2.xml"/><Relationship Id="rId6" Type="http://schemas.openxmlformats.org/officeDocument/2006/relationships/hyperlink" Target="https://www.youvisit.com/tour/paris" TargetMode="External"/><Relationship Id="rId5" Type="http://schemas.openxmlformats.org/officeDocument/2006/relationships/hyperlink" Target="https://www.france24.com/en/" TargetMode="External"/><Relationship Id="rId4" Type="http://schemas.openxmlformats.org/officeDocument/2006/relationships/hyperlink" Target="https://www.thefrenchexperiment.com/stories"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bbc.co.uk/bitesize/subjects/zgdqxnb" TargetMode="External"/><Relationship Id="rId2" Type="http://schemas.openxmlformats.org/officeDocument/2006/relationships/hyperlink" Target="https://www.dailymotion.com/video/x3ci6l9"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hyperlink" Target="https://oxplore.org/" TargetMode="External"/><Relationship Id="rId2" Type="http://schemas.openxmlformats.org/officeDocument/2006/relationships/hyperlink" Target="https://www.ted.com/topics/philosophy" TargetMode="External"/><Relationship Id="rId1" Type="http://schemas.openxmlformats.org/officeDocument/2006/relationships/slideLayout" Target="../slideLayouts/slideLayout18.xml"/><Relationship Id="rId4" Type="http://schemas.openxmlformats.org/officeDocument/2006/relationships/hyperlink" Target="https://www.bbc.co.uk/teach/articles/zb3f2sg" TargetMode="External"/></Relationships>
</file>

<file path=ppt/slides/_rels/slide22.xml.rels><?xml version="1.0" encoding="UTF-8" standalone="yes"?>
<Relationships xmlns="http://schemas.openxmlformats.org/package/2006/relationships"><Relationship Id="rId2" Type="http://schemas.openxmlformats.org/officeDocument/2006/relationships/hyperlink" Target="https://www.timburton.com/about"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royalacademy.org.uk/article/9-art-podcasts-to-help-you-pass-the-time-in-lockdown" TargetMode="External"/><Relationship Id="rId2" Type="http://schemas.openxmlformats.org/officeDocument/2006/relationships/hyperlink" Target="https://www.youtube.com/playlist?list=PLM4S2hGZDSE4645tTLQ-q0CGiR4eSFlBW" TargetMode="External"/><Relationship Id="rId1" Type="http://schemas.openxmlformats.org/officeDocument/2006/relationships/slideLayout" Target="../slideLayouts/slideLayout2.xml"/><Relationship Id="rId4" Type="http://schemas.openxmlformats.org/officeDocument/2006/relationships/hyperlink" Target="https://www.tate.org.uk/art/art-terms/l/landscape"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bbc.co.uk/programmes/b088fs7z" TargetMode="External"/><Relationship Id="rId2" Type="http://schemas.openxmlformats.org/officeDocument/2006/relationships/hyperlink" Target="https://www.youtube.com/watch?v=yte56JkDIFE" TargetMode="External"/><Relationship Id="rId1" Type="http://schemas.openxmlformats.org/officeDocument/2006/relationships/slideLayout" Target="../slideLayouts/slideLayout2.xml"/><Relationship Id="rId5" Type="http://schemas.openxmlformats.org/officeDocument/2006/relationships/hyperlink" Target="https://www.bbc.co.uk/news/magazine-16945901" TargetMode="External"/><Relationship Id="rId4" Type="http://schemas.openxmlformats.org/officeDocument/2006/relationships/hyperlink" Target="https://www.englishmonarchs.co.uk/hanover_11.html"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bbc.co.uk/sounds/play/b00wqdc7" TargetMode="External"/><Relationship Id="rId2" Type="http://schemas.openxmlformats.org/officeDocument/2006/relationships/hyperlink" Target="https://www.youtube.com/watch?v=t4tTUXdK7-0" TargetMode="External"/><Relationship Id="rId1" Type="http://schemas.openxmlformats.org/officeDocument/2006/relationships/slideLayout" Target="../slideLayouts/slideLayout2.xml"/><Relationship Id="rId4" Type="http://schemas.openxmlformats.org/officeDocument/2006/relationships/hyperlink" Target="https://www.bbc.co.uk/sounds/play/m000k99k"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bbc.co.uk/programmes/b03nbsgd" TargetMode="External"/><Relationship Id="rId2" Type="http://schemas.openxmlformats.org/officeDocument/2006/relationships/hyperlink" Target="http://www.walkingtheamazon.com/" TargetMode="External"/><Relationship Id="rId1" Type="http://schemas.openxmlformats.org/officeDocument/2006/relationships/slideLayout" Target="../slideLayouts/slideLayout2.xml"/><Relationship Id="rId5" Type="http://schemas.openxmlformats.org/officeDocument/2006/relationships/hyperlink" Target="https://www.youtube.com/watch?v=YETdZyZI6es" TargetMode="External"/><Relationship Id="rId4" Type="http://schemas.openxmlformats.org/officeDocument/2006/relationships/hyperlink" Target="https://www.survivalinternational.org/tribes/yanomami"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rmg.co.uk/stories/topics/what-prime-meridian-why-it-greenwich" TargetMode="External"/><Relationship Id="rId2" Type="http://schemas.openxmlformats.org/officeDocument/2006/relationships/hyperlink" Target="https://www.bbc.co.uk/programmes/p0574s8w"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playlist?list=PLMrtJn-MOYmfqNgyPxx6NYMZnd25y4shc" TargetMode="External"/><Relationship Id="rId2" Type="http://schemas.openxmlformats.org/officeDocument/2006/relationships/hyperlink" Target="https://www.ted.com/talks/arnav_kapur_how_ai_could_become_an_extension_of_your_mind" TargetMode="External"/><Relationship Id="rId1" Type="http://schemas.openxmlformats.org/officeDocument/2006/relationships/slideLayout" Target="../slideLayouts/slideLayout2.xml"/><Relationship Id="rId4" Type="http://schemas.openxmlformats.org/officeDocument/2006/relationships/hyperlink" Target="https://codecombat.com/play"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bbc.co.uk/programmes/b06c4fvm" TargetMode="External"/><Relationship Id="rId2" Type="http://schemas.openxmlformats.org/officeDocument/2006/relationships/hyperlink" Target="https://www.youtube.com/watch?v=p3q5zWCw8J4" TargetMode="External"/><Relationship Id="rId1" Type="http://schemas.openxmlformats.org/officeDocument/2006/relationships/slideLayout" Target="../slideLayouts/slideLayout2.xml"/><Relationship Id="rId4" Type="http://schemas.openxmlformats.org/officeDocument/2006/relationships/hyperlink" Target="https://bletchleypark.org.uk/" TargetMode="External"/></Relationships>
</file>

<file path=ppt/slides/_rels/slide30.xml.rels><?xml version="1.0" encoding="UTF-8" standalone="yes"?>
<Relationships xmlns="http://schemas.openxmlformats.org/package/2006/relationships"><Relationship Id="rId2" Type="http://schemas.openxmlformats.org/officeDocument/2006/relationships/hyperlink" Target="https://podcasts.apple.com/us/podcast/the-teen-life-coach/id1459471499"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054" y="2235200"/>
            <a:ext cx="9144000" cy="2387600"/>
          </a:xfrm>
        </p:spPr>
        <p:txBody>
          <a:bodyPr>
            <a:normAutofit/>
          </a:bodyPr>
          <a:lstStyle/>
          <a:p>
            <a:r>
              <a:rPr lang="en-GB" sz="8000" dirty="0">
                <a:latin typeface="Accord Light SF" pitchFamily="2" charset="0"/>
              </a:rPr>
              <a:t>Year 8 Scholars Programme</a:t>
            </a:r>
          </a:p>
        </p:txBody>
      </p:sp>
      <p:pic>
        <p:nvPicPr>
          <p:cNvPr id="11266" name="Picture 2" descr="Portal:Wiki Scholar - Wikiversity">
            <a:extLst>
              <a:ext uri="{FF2B5EF4-FFF2-40B4-BE49-F238E27FC236}">
                <a16:creationId xmlns:a16="http://schemas.microsoft.com/office/drawing/2014/main" id="{1A011338-4FD3-4E45-906E-8A84B8B34F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9222" y="-81021"/>
            <a:ext cx="3312778" cy="3312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0053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BB1CF-1996-4A75-ABDA-A7A800774586}"/>
              </a:ext>
            </a:extLst>
          </p:cNvPr>
          <p:cNvSpPr>
            <a:spLocks noGrp="1"/>
          </p:cNvSpPr>
          <p:nvPr>
            <p:ph type="title"/>
          </p:nvPr>
        </p:nvSpPr>
        <p:spPr/>
        <p:txBody>
          <a:bodyPr/>
          <a:lstStyle/>
          <a:p>
            <a:r>
              <a:rPr lang="en-GB" dirty="0">
                <a:latin typeface="Accord Light SF" pitchFamily="2" charset="0"/>
              </a:rPr>
              <a:t>Firstly….Welcome and Well Done!</a:t>
            </a:r>
          </a:p>
        </p:txBody>
      </p:sp>
    </p:spTree>
    <p:extLst>
      <p:ext uri="{BB962C8B-B14F-4D97-AF65-F5344CB8AC3E}">
        <p14:creationId xmlns:p14="http://schemas.microsoft.com/office/powerpoint/2010/main" val="3939220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9ED5F-FE74-4708-A497-5DF6129BFC28}"/>
              </a:ext>
            </a:extLst>
          </p:cNvPr>
          <p:cNvSpPr>
            <a:spLocks noGrp="1"/>
          </p:cNvSpPr>
          <p:nvPr>
            <p:ph type="title"/>
          </p:nvPr>
        </p:nvSpPr>
        <p:spPr>
          <a:xfrm>
            <a:off x="422066" y="18255"/>
            <a:ext cx="10515600" cy="1325563"/>
          </a:xfrm>
        </p:spPr>
        <p:txBody>
          <a:bodyPr/>
          <a:lstStyle/>
          <a:p>
            <a:r>
              <a:rPr lang="en-GB" dirty="0">
                <a:latin typeface="AlphabetSoup Tilt BT" panose="04020905020B06060204" pitchFamily="82" charset="0"/>
              </a:rPr>
              <a:t>What you will do:</a:t>
            </a:r>
          </a:p>
        </p:txBody>
      </p:sp>
      <p:sp>
        <p:nvSpPr>
          <p:cNvPr id="3" name="Content Placeholder 2">
            <a:extLst>
              <a:ext uri="{FF2B5EF4-FFF2-40B4-BE49-F238E27FC236}">
                <a16:creationId xmlns:a16="http://schemas.microsoft.com/office/drawing/2014/main" id="{5082082D-EA9D-45F8-889C-8ABBED035E76}"/>
              </a:ext>
            </a:extLst>
          </p:cNvPr>
          <p:cNvSpPr>
            <a:spLocks noGrp="1"/>
          </p:cNvSpPr>
          <p:nvPr>
            <p:ph idx="1"/>
          </p:nvPr>
        </p:nvSpPr>
        <p:spPr>
          <a:xfrm>
            <a:off x="703824" y="1418142"/>
            <a:ext cx="10871960" cy="5771123"/>
          </a:xfrm>
        </p:spPr>
        <p:txBody>
          <a:bodyPr>
            <a:normAutofit/>
          </a:bodyPr>
          <a:lstStyle/>
          <a:p>
            <a:pPr marL="742950" indent="-742950">
              <a:lnSpc>
                <a:spcPct val="110000"/>
              </a:lnSpc>
              <a:buAutoNum type="arabicPeriod"/>
            </a:pPr>
            <a:r>
              <a:rPr lang="en-GB" dirty="0">
                <a:latin typeface="Arial" panose="020B0604020202020204" pitchFamily="34" charset="0"/>
                <a:cs typeface="Arial" panose="020B0604020202020204" pitchFamily="34" charset="0"/>
              </a:rPr>
              <a:t>Meet Miss Weeks every 2 weeks. </a:t>
            </a:r>
          </a:p>
          <a:p>
            <a:pPr marL="742950" indent="-742950">
              <a:lnSpc>
                <a:spcPct val="110000"/>
              </a:lnSpc>
              <a:buAutoNum type="arabicPeriod"/>
            </a:pPr>
            <a:r>
              <a:rPr lang="en-GB" dirty="0">
                <a:latin typeface="Arial" panose="020B0604020202020204" pitchFamily="34" charset="0"/>
                <a:cs typeface="Arial" panose="020B0604020202020204" pitchFamily="34" charset="0"/>
              </a:rPr>
              <a:t>Complete stretch and challenge tasks in your lessons and log them on your OneNote page. </a:t>
            </a:r>
          </a:p>
          <a:p>
            <a:pPr marL="742950" indent="-742950">
              <a:lnSpc>
                <a:spcPct val="110000"/>
              </a:lnSpc>
              <a:buAutoNum type="arabicPeriod"/>
            </a:pPr>
            <a:r>
              <a:rPr lang="en-GB" dirty="0">
                <a:latin typeface="Arial" panose="020B0604020202020204" pitchFamily="34" charset="0"/>
                <a:cs typeface="Arial" panose="020B0604020202020204" pitchFamily="34" charset="0"/>
              </a:rPr>
              <a:t>Have a book on the go constantly!</a:t>
            </a:r>
          </a:p>
          <a:p>
            <a:pPr marL="742950" indent="-742950">
              <a:lnSpc>
                <a:spcPct val="110000"/>
              </a:lnSpc>
              <a:buAutoNum type="arabicPeriod"/>
            </a:pPr>
            <a:r>
              <a:rPr lang="en-GB" dirty="0">
                <a:latin typeface="Arial" panose="020B0604020202020204" pitchFamily="34" charset="0"/>
                <a:cs typeface="Arial" panose="020B0604020202020204" pitchFamily="34" charset="0"/>
              </a:rPr>
              <a:t>Enter competitions.</a:t>
            </a:r>
          </a:p>
          <a:p>
            <a:pPr marL="742950" indent="-742950">
              <a:lnSpc>
                <a:spcPct val="110000"/>
              </a:lnSpc>
              <a:buAutoNum type="arabicPeriod"/>
            </a:pPr>
            <a:r>
              <a:rPr lang="en-GB" dirty="0">
                <a:latin typeface="Arial" panose="020B0604020202020204" pitchFamily="34" charset="0"/>
                <a:cs typeface="Arial" panose="020B0604020202020204" pitchFamily="34" charset="0"/>
              </a:rPr>
              <a:t>complete activities as normal below and log. If you love one subject in particular subject, ask me for more activities</a:t>
            </a:r>
          </a:p>
        </p:txBody>
      </p:sp>
    </p:spTree>
    <p:extLst>
      <p:ext uri="{BB962C8B-B14F-4D97-AF65-F5344CB8AC3E}">
        <p14:creationId xmlns:p14="http://schemas.microsoft.com/office/powerpoint/2010/main" val="3295949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5F3A2-3AAA-4A0F-B631-02B6B7BF189D}"/>
              </a:ext>
            </a:extLst>
          </p:cNvPr>
          <p:cNvSpPr>
            <a:spLocks noGrp="1"/>
          </p:cNvSpPr>
          <p:nvPr>
            <p:ph type="title"/>
          </p:nvPr>
        </p:nvSpPr>
        <p:spPr>
          <a:xfrm>
            <a:off x="89200" y="-259611"/>
            <a:ext cx="10515600" cy="1325563"/>
          </a:xfrm>
        </p:spPr>
        <p:txBody>
          <a:bodyPr/>
          <a:lstStyle/>
          <a:p>
            <a:r>
              <a:rPr lang="en-GB" dirty="0">
                <a:latin typeface="AlphabetSoup Tilt BT" panose="04020905020B06060204" pitchFamily="82" charset="0"/>
              </a:rPr>
              <a:t>English</a:t>
            </a:r>
          </a:p>
        </p:txBody>
      </p:sp>
      <p:graphicFrame>
        <p:nvGraphicFramePr>
          <p:cNvPr id="4" name="Table 3">
            <a:extLst>
              <a:ext uri="{FF2B5EF4-FFF2-40B4-BE49-F238E27FC236}">
                <a16:creationId xmlns:a16="http://schemas.microsoft.com/office/drawing/2014/main" id="{9EE19419-AF8C-4D94-B4D6-FD8F7906BCEE}"/>
              </a:ext>
            </a:extLst>
          </p:cNvPr>
          <p:cNvGraphicFramePr>
            <a:graphicFrameLocks noGrp="1"/>
          </p:cNvGraphicFramePr>
          <p:nvPr>
            <p:extLst>
              <p:ext uri="{D42A27DB-BD31-4B8C-83A1-F6EECF244321}">
                <p14:modId xmlns:p14="http://schemas.microsoft.com/office/powerpoint/2010/main" val="2757198693"/>
              </p:ext>
            </p:extLst>
          </p:nvPr>
        </p:nvGraphicFramePr>
        <p:xfrm>
          <a:off x="1021080" y="867728"/>
          <a:ext cx="10332721" cy="3917632"/>
        </p:xfrm>
        <a:graphic>
          <a:graphicData uri="http://schemas.openxmlformats.org/drawingml/2006/table">
            <a:tbl>
              <a:tblPr>
                <a:tableStyleId>{22838BEF-8BB2-4498-84A7-C5851F593DF1}</a:tableStyleId>
              </a:tblPr>
              <a:tblGrid>
                <a:gridCol w="1967580">
                  <a:extLst>
                    <a:ext uri="{9D8B030D-6E8A-4147-A177-3AD203B41FA5}">
                      <a16:colId xmlns:a16="http://schemas.microsoft.com/office/drawing/2014/main" val="4264748305"/>
                    </a:ext>
                  </a:extLst>
                </a:gridCol>
                <a:gridCol w="1581091">
                  <a:extLst>
                    <a:ext uri="{9D8B030D-6E8A-4147-A177-3AD203B41FA5}">
                      <a16:colId xmlns:a16="http://schemas.microsoft.com/office/drawing/2014/main" val="1646465045"/>
                    </a:ext>
                  </a:extLst>
                </a:gridCol>
                <a:gridCol w="1698208">
                  <a:extLst>
                    <a:ext uri="{9D8B030D-6E8A-4147-A177-3AD203B41FA5}">
                      <a16:colId xmlns:a16="http://schemas.microsoft.com/office/drawing/2014/main" val="3390587121"/>
                    </a:ext>
                  </a:extLst>
                </a:gridCol>
                <a:gridCol w="1745056">
                  <a:extLst>
                    <a:ext uri="{9D8B030D-6E8A-4147-A177-3AD203B41FA5}">
                      <a16:colId xmlns:a16="http://schemas.microsoft.com/office/drawing/2014/main" val="1684350238"/>
                    </a:ext>
                  </a:extLst>
                </a:gridCol>
                <a:gridCol w="1396630">
                  <a:extLst>
                    <a:ext uri="{9D8B030D-6E8A-4147-A177-3AD203B41FA5}">
                      <a16:colId xmlns:a16="http://schemas.microsoft.com/office/drawing/2014/main" val="1308294425"/>
                    </a:ext>
                  </a:extLst>
                </a:gridCol>
                <a:gridCol w="1944156">
                  <a:extLst>
                    <a:ext uri="{9D8B030D-6E8A-4147-A177-3AD203B41FA5}">
                      <a16:colId xmlns:a16="http://schemas.microsoft.com/office/drawing/2014/main" val="2361945006"/>
                    </a:ext>
                  </a:extLst>
                </a:gridCol>
              </a:tblGrid>
              <a:tr h="840034">
                <a:tc>
                  <a:txBody>
                    <a:bodyPr/>
                    <a:lstStyle/>
                    <a:p>
                      <a:pPr algn="ctr" fontAlgn="ctr"/>
                      <a:r>
                        <a:rPr lang="en-GB" sz="3200" u="none" strike="noStrike" dirty="0">
                          <a:effectLst/>
                          <a:latin typeface="Modern Love" panose="04090805081005020601" pitchFamily="82" charset="0"/>
                        </a:rPr>
                        <a:t>Watch</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Listen</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Read</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Create</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Write</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Do</a:t>
                      </a:r>
                      <a:endParaRPr lang="en-GB" sz="3200" b="1" i="0" u="none" strike="noStrike" dirty="0">
                        <a:solidFill>
                          <a:srgbClr val="000000"/>
                        </a:solidFill>
                        <a:effectLst/>
                        <a:latin typeface="Modern Love" panose="04090805081005020601" pitchFamily="82" charset="0"/>
                      </a:endParaRPr>
                    </a:p>
                  </a:txBody>
                  <a:tcPr marL="7934" marR="7934" marT="7934" marB="0" anchor="ctr"/>
                </a:tc>
                <a:extLst>
                  <a:ext uri="{0D108BD9-81ED-4DB2-BD59-A6C34878D82A}">
                    <a16:rowId xmlns:a16="http://schemas.microsoft.com/office/drawing/2014/main" val="1738240422"/>
                  </a:ext>
                </a:extLst>
              </a:tr>
              <a:tr h="3077598">
                <a:tc>
                  <a:txBody>
                    <a:bodyPr/>
                    <a:lstStyle/>
                    <a:p>
                      <a:pPr algn="ctr" fontAlgn="b"/>
                      <a:r>
                        <a:rPr lang="en-GB" sz="1600" u="sng" strike="noStrike" dirty="0">
                          <a:effectLst/>
                          <a:latin typeface="Amasis MT Pro" panose="02040504050005020304" pitchFamily="18" charset="0"/>
                          <a:hlinkClick r:id="rId2"/>
                        </a:rPr>
                        <a:t>Watch Alex </a:t>
                      </a:r>
                      <a:r>
                        <a:rPr lang="en-GB" sz="1600" u="sng" strike="noStrike" dirty="0" err="1">
                          <a:effectLst/>
                          <a:latin typeface="Amasis MT Pro" panose="02040504050005020304" pitchFamily="18" charset="0"/>
                          <a:hlinkClick r:id="rId2"/>
                        </a:rPr>
                        <a:t>Wheatle’s</a:t>
                      </a:r>
                      <a:r>
                        <a:rPr lang="en-GB" sz="1600" u="sng" strike="noStrike" dirty="0">
                          <a:effectLst/>
                          <a:latin typeface="Amasis MT Pro" panose="02040504050005020304" pitchFamily="18" charset="0"/>
                          <a:hlinkClick r:id="rId2"/>
                        </a:rPr>
                        <a:t> videos about writing (scroll to the bottom of the page to find the others). Make bullet point notes about each one.</a:t>
                      </a:r>
                      <a:endParaRPr lang="en-GB" sz="1600" b="0" i="0" u="sng" strike="noStrike" dirty="0">
                        <a:solidFill>
                          <a:srgbClr val="0563C1"/>
                        </a:solidFill>
                        <a:effectLst/>
                        <a:latin typeface="Amasis MT Pro" panose="02040504050005020304" pitchFamily="18" charset="0"/>
                      </a:endParaRPr>
                    </a:p>
                  </a:txBody>
                  <a:tcPr marL="7934" marR="7934" marT="7934" marB="0" anchor="ctr"/>
                </a:tc>
                <a:tc>
                  <a:txBody>
                    <a:bodyPr/>
                    <a:lstStyle/>
                    <a:p>
                      <a:pPr algn="ctr" fontAlgn="ctr"/>
                      <a:r>
                        <a:rPr lang="en-GB" sz="1600" u="none" strike="noStrike" dirty="0">
                          <a:effectLst/>
                          <a:latin typeface="Amasis MT Pro" panose="02040504050005020304" pitchFamily="18" charset="0"/>
                        </a:rPr>
                        <a:t>Listen to the ‘The </a:t>
                      </a:r>
                      <a:r>
                        <a:rPr lang="en-GB" sz="1600" u="none" strike="noStrike" dirty="0" err="1">
                          <a:effectLst/>
                          <a:latin typeface="Amasis MT Pro" panose="02040504050005020304" pitchFamily="18" charset="0"/>
                        </a:rPr>
                        <a:t>Allusionist</a:t>
                      </a:r>
                      <a:r>
                        <a:rPr lang="en-GB" sz="1600" u="none" strike="noStrike" dirty="0">
                          <a:effectLst/>
                          <a:latin typeface="Amasis MT Pro" panose="02040504050005020304" pitchFamily="18" charset="0"/>
                        </a:rPr>
                        <a:t>’ podcast which is about the etymology of words. Focusing on the English language and how it is used.</a:t>
                      </a:r>
                      <a:endParaRPr lang="en-GB" sz="1600" b="0" i="0" u="none" strike="noStrike" dirty="0">
                        <a:solidFill>
                          <a:srgbClr val="000000"/>
                        </a:solidFill>
                        <a:effectLst/>
                        <a:latin typeface="Amasis MT Pro" panose="02040504050005020304" pitchFamily="18" charset="0"/>
                      </a:endParaRPr>
                    </a:p>
                  </a:txBody>
                  <a:tcPr marL="7934" marR="7934" marT="7934" marB="0" anchor="ctr"/>
                </a:tc>
                <a:tc>
                  <a:txBody>
                    <a:bodyPr/>
                    <a:lstStyle/>
                    <a:p>
                      <a:pPr algn="ctr" fontAlgn="ctr"/>
                      <a:r>
                        <a:rPr lang="en-GB" sz="1600" u="sng" strike="noStrike" dirty="0">
                          <a:effectLst/>
                          <a:latin typeface="Amasis MT Pro" panose="02040504050005020304" pitchFamily="18" charset="0"/>
                          <a:hlinkClick r:id="rId3"/>
                        </a:rPr>
                        <a:t>Read a book from the Carnegie shortlist: </a:t>
                      </a:r>
                      <a:endParaRPr lang="en-GB" sz="1600" b="0" i="0" u="sng" strike="noStrike" dirty="0">
                        <a:solidFill>
                          <a:srgbClr val="0563C1"/>
                        </a:solidFill>
                        <a:effectLst/>
                        <a:latin typeface="Amasis MT Pro" panose="02040504050005020304" pitchFamily="18" charset="0"/>
                      </a:endParaRPr>
                    </a:p>
                  </a:txBody>
                  <a:tcPr marL="7934" marR="7934" marT="7934" marB="0" anchor="ctr"/>
                </a:tc>
                <a:tc>
                  <a:txBody>
                    <a:bodyPr/>
                    <a:lstStyle/>
                    <a:p>
                      <a:pPr algn="ctr" fontAlgn="ctr"/>
                      <a:r>
                        <a:rPr lang="en-GB" sz="1600" u="none" strike="noStrike" dirty="0">
                          <a:effectLst/>
                          <a:latin typeface="Amasis MT Pro" panose="02040504050005020304" pitchFamily="18" charset="0"/>
                        </a:rPr>
                        <a:t>Create an information leaflet on how to spot fake news or biased news articles. Try to include some examples.</a:t>
                      </a:r>
                      <a:endParaRPr lang="en-GB" sz="1600" b="0" i="0" u="none" strike="noStrike" dirty="0">
                        <a:solidFill>
                          <a:srgbClr val="000000"/>
                        </a:solidFill>
                        <a:effectLst/>
                        <a:latin typeface="Amasis MT Pro" panose="02040504050005020304" pitchFamily="18" charset="0"/>
                      </a:endParaRPr>
                    </a:p>
                  </a:txBody>
                  <a:tcPr marL="7934" marR="7934" marT="7934" marB="0" anchor="ctr"/>
                </a:tc>
                <a:tc>
                  <a:txBody>
                    <a:bodyPr/>
                    <a:lstStyle/>
                    <a:p>
                      <a:pPr algn="ctr" fontAlgn="b"/>
                      <a:r>
                        <a:rPr lang="en-GB" sz="1600" u="none" strike="noStrike" dirty="0">
                          <a:effectLst/>
                          <a:latin typeface="Amasis MT Pro" panose="02040504050005020304" pitchFamily="18" charset="0"/>
                        </a:rPr>
                        <a:t>Write an article conveying your opinion on how far you agree that Shakespeare is still relevant to be taught in schools.</a:t>
                      </a:r>
                      <a:endParaRPr lang="en-GB" sz="1600" b="0" i="0" u="none" strike="noStrike" dirty="0">
                        <a:solidFill>
                          <a:srgbClr val="000000"/>
                        </a:solidFill>
                        <a:effectLst/>
                        <a:latin typeface="Amasis MT Pro" panose="02040504050005020304" pitchFamily="18" charset="0"/>
                      </a:endParaRPr>
                    </a:p>
                  </a:txBody>
                  <a:tcPr marL="7934" marR="7934" marT="7934" marB="0" anchor="ctr"/>
                </a:tc>
                <a:tc>
                  <a:txBody>
                    <a:bodyPr/>
                    <a:lstStyle/>
                    <a:p>
                      <a:pPr algn="ctr" fontAlgn="ctr"/>
                      <a:r>
                        <a:rPr lang="en-GB" sz="1600" u="none" strike="noStrike" dirty="0">
                          <a:effectLst/>
                          <a:latin typeface="Amasis MT Pro" panose="02040504050005020304" pitchFamily="18" charset="0"/>
                        </a:rPr>
                        <a:t>Speak to your teacher about entering an essay competition and do it! </a:t>
                      </a:r>
                      <a:endParaRPr lang="en-GB" sz="1600" b="0" i="0" u="none" strike="noStrike" dirty="0">
                        <a:solidFill>
                          <a:srgbClr val="000000"/>
                        </a:solidFill>
                        <a:effectLst/>
                        <a:latin typeface="Amasis MT Pro" panose="02040504050005020304" pitchFamily="18" charset="0"/>
                      </a:endParaRPr>
                    </a:p>
                  </a:txBody>
                  <a:tcPr marL="7934" marR="7934" marT="7934" marB="0" anchor="ctr"/>
                </a:tc>
                <a:extLst>
                  <a:ext uri="{0D108BD9-81ED-4DB2-BD59-A6C34878D82A}">
                    <a16:rowId xmlns:a16="http://schemas.microsoft.com/office/drawing/2014/main" val="2656509666"/>
                  </a:ext>
                </a:extLst>
              </a:tr>
            </a:tbl>
          </a:graphicData>
        </a:graphic>
      </p:graphicFrame>
      <p:sp>
        <p:nvSpPr>
          <p:cNvPr id="3" name="TextBox 2">
            <a:extLst>
              <a:ext uri="{FF2B5EF4-FFF2-40B4-BE49-F238E27FC236}">
                <a16:creationId xmlns:a16="http://schemas.microsoft.com/office/drawing/2014/main" id="{A4AAD8B4-147C-46F3-345C-0DF3D573BE97}"/>
              </a:ext>
            </a:extLst>
          </p:cNvPr>
          <p:cNvSpPr txBox="1"/>
          <p:nvPr/>
        </p:nvSpPr>
        <p:spPr>
          <a:xfrm>
            <a:off x="180640" y="5011340"/>
            <a:ext cx="10193321" cy="2031325"/>
          </a:xfrm>
          <a:prstGeom prst="rect">
            <a:avLst/>
          </a:prstGeom>
          <a:noFill/>
        </p:spPr>
        <p:txBody>
          <a:bodyPr wrap="square" rtlCol="0">
            <a:spAutoFit/>
          </a:bodyPr>
          <a:lstStyle/>
          <a:p>
            <a:r>
              <a:rPr lang="en-GB" dirty="0"/>
              <a:t>Bonus Activity : </a:t>
            </a:r>
            <a:r>
              <a:rPr lang="en-GB" altLang="en-US" b="1" dirty="0">
                <a:latin typeface="Calibri" panose="020F0502020204030204" pitchFamily="34" charset="0"/>
              </a:rPr>
              <a:t>Box; Cow; Sunshine; Beyond; Fence </a:t>
            </a:r>
            <a:endParaRPr lang="en-GB" altLang="en-US" dirty="0">
              <a:latin typeface="Calibri" panose="020F0502020204030204" pitchFamily="34" charset="0"/>
            </a:endParaRPr>
          </a:p>
          <a:p>
            <a:pPr>
              <a:buFontTx/>
              <a:buChar char="-"/>
            </a:pPr>
            <a:r>
              <a:rPr lang="en-GB" altLang="en-US" dirty="0">
                <a:latin typeface="Calibri" panose="020F0502020204030204" pitchFamily="34" charset="0"/>
              </a:rPr>
              <a:t>Show how any or all of the words connect to one another.</a:t>
            </a:r>
          </a:p>
          <a:p>
            <a:pPr>
              <a:buFontTx/>
              <a:buChar char="-"/>
            </a:pPr>
            <a:r>
              <a:rPr lang="en-GB" altLang="en-US" dirty="0">
                <a:latin typeface="Calibri" panose="020F0502020204030204" pitchFamily="34" charset="0"/>
              </a:rPr>
              <a:t> Explain how they may influence one another.</a:t>
            </a:r>
          </a:p>
          <a:p>
            <a:pPr>
              <a:buFontTx/>
              <a:buChar char="-"/>
            </a:pPr>
            <a:r>
              <a:rPr lang="en-GB" altLang="en-US" dirty="0">
                <a:latin typeface="Calibri" panose="020F0502020204030204" pitchFamily="34" charset="0"/>
              </a:rPr>
              <a:t> Suggest how they might link to the learning.</a:t>
            </a:r>
          </a:p>
          <a:p>
            <a:pPr>
              <a:buFontTx/>
              <a:buChar char="-"/>
            </a:pPr>
            <a:r>
              <a:rPr lang="en-GB" altLang="en-US" dirty="0">
                <a:latin typeface="Calibri" panose="020F0502020204030204" pitchFamily="34" charset="0"/>
              </a:rPr>
              <a:t> Create a story encompassing all the words.</a:t>
            </a:r>
          </a:p>
          <a:p>
            <a:pPr>
              <a:buFontTx/>
              <a:buChar char="-"/>
            </a:pPr>
            <a:r>
              <a:rPr lang="en-GB" altLang="en-US" dirty="0">
                <a:latin typeface="Calibri" panose="020F0502020204030204" pitchFamily="34" charset="0"/>
              </a:rPr>
              <a:t> Mind-map the connotations of each word and then analyse the links between them.</a:t>
            </a:r>
          </a:p>
          <a:p>
            <a:endParaRPr lang="en-GB" dirty="0"/>
          </a:p>
        </p:txBody>
      </p:sp>
    </p:spTree>
    <p:extLst>
      <p:ext uri="{BB962C8B-B14F-4D97-AF65-F5344CB8AC3E}">
        <p14:creationId xmlns:p14="http://schemas.microsoft.com/office/powerpoint/2010/main" val="3275692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EAB0C-5DA8-F433-52CA-40AD78DE2B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EB0806-CAFE-A9C4-FE0F-FCC757611B66}"/>
              </a:ext>
            </a:extLst>
          </p:cNvPr>
          <p:cNvSpPr>
            <a:spLocks noGrp="1"/>
          </p:cNvSpPr>
          <p:nvPr>
            <p:ph type="title"/>
          </p:nvPr>
        </p:nvSpPr>
        <p:spPr>
          <a:xfrm>
            <a:off x="89200" y="-259611"/>
            <a:ext cx="10515600" cy="1325563"/>
          </a:xfrm>
        </p:spPr>
        <p:txBody>
          <a:bodyPr/>
          <a:lstStyle/>
          <a:p>
            <a:r>
              <a:rPr lang="en-GB" dirty="0">
                <a:latin typeface="AlphabetSoup Tilt BT" panose="04020905020B06060204" pitchFamily="82" charset="0"/>
              </a:rPr>
              <a:t>English</a:t>
            </a:r>
          </a:p>
        </p:txBody>
      </p:sp>
      <p:graphicFrame>
        <p:nvGraphicFramePr>
          <p:cNvPr id="4" name="Table 3">
            <a:extLst>
              <a:ext uri="{FF2B5EF4-FFF2-40B4-BE49-F238E27FC236}">
                <a16:creationId xmlns:a16="http://schemas.microsoft.com/office/drawing/2014/main" id="{889332E5-C195-4157-ECB5-A24424FFF6DD}"/>
              </a:ext>
            </a:extLst>
          </p:cNvPr>
          <p:cNvGraphicFramePr>
            <a:graphicFrameLocks noGrp="1"/>
          </p:cNvGraphicFramePr>
          <p:nvPr>
            <p:extLst>
              <p:ext uri="{D42A27DB-BD31-4B8C-83A1-F6EECF244321}">
                <p14:modId xmlns:p14="http://schemas.microsoft.com/office/powerpoint/2010/main" val="2183176"/>
              </p:ext>
            </p:extLst>
          </p:nvPr>
        </p:nvGraphicFramePr>
        <p:xfrm>
          <a:off x="1417320" y="867624"/>
          <a:ext cx="10563646" cy="5990376"/>
        </p:xfrm>
        <a:graphic>
          <a:graphicData uri="http://schemas.openxmlformats.org/drawingml/2006/table">
            <a:tbl>
              <a:tblPr>
                <a:tableStyleId>{22838BEF-8BB2-4498-84A7-C5851F593DF1}</a:tableStyleId>
              </a:tblPr>
              <a:tblGrid>
                <a:gridCol w="2011553">
                  <a:extLst>
                    <a:ext uri="{9D8B030D-6E8A-4147-A177-3AD203B41FA5}">
                      <a16:colId xmlns:a16="http://schemas.microsoft.com/office/drawing/2014/main" val="4264748305"/>
                    </a:ext>
                  </a:extLst>
                </a:gridCol>
                <a:gridCol w="1616427">
                  <a:extLst>
                    <a:ext uri="{9D8B030D-6E8A-4147-A177-3AD203B41FA5}">
                      <a16:colId xmlns:a16="http://schemas.microsoft.com/office/drawing/2014/main" val="1646465045"/>
                    </a:ext>
                  </a:extLst>
                </a:gridCol>
                <a:gridCol w="1736161">
                  <a:extLst>
                    <a:ext uri="{9D8B030D-6E8A-4147-A177-3AD203B41FA5}">
                      <a16:colId xmlns:a16="http://schemas.microsoft.com/office/drawing/2014/main" val="3390587121"/>
                    </a:ext>
                  </a:extLst>
                </a:gridCol>
                <a:gridCol w="1784056">
                  <a:extLst>
                    <a:ext uri="{9D8B030D-6E8A-4147-A177-3AD203B41FA5}">
                      <a16:colId xmlns:a16="http://schemas.microsoft.com/office/drawing/2014/main" val="1684350238"/>
                    </a:ext>
                  </a:extLst>
                </a:gridCol>
                <a:gridCol w="1427843">
                  <a:extLst>
                    <a:ext uri="{9D8B030D-6E8A-4147-A177-3AD203B41FA5}">
                      <a16:colId xmlns:a16="http://schemas.microsoft.com/office/drawing/2014/main" val="1308294425"/>
                    </a:ext>
                  </a:extLst>
                </a:gridCol>
                <a:gridCol w="1987606">
                  <a:extLst>
                    <a:ext uri="{9D8B030D-6E8A-4147-A177-3AD203B41FA5}">
                      <a16:colId xmlns:a16="http://schemas.microsoft.com/office/drawing/2014/main" val="2361945006"/>
                    </a:ext>
                  </a:extLst>
                </a:gridCol>
              </a:tblGrid>
              <a:tr h="800842">
                <a:tc>
                  <a:txBody>
                    <a:bodyPr/>
                    <a:lstStyle/>
                    <a:p>
                      <a:pPr algn="ctr" fontAlgn="ctr"/>
                      <a:r>
                        <a:rPr lang="en-GB" sz="3200" u="none" strike="noStrike" dirty="0">
                          <a:effectLst/>
                          <a:latin typeface="Modern Love" panose="04090805081005020601" pitchFamily="82" charset="0"/>
                        </a:rPr>
                        <a:t>Watch</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Listen</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Read</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Create</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Write</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Do</a:t>
                      </a:r>
                      <a:endParaRPr lang="en-GB" sz="3200" b="1" i="0" u="none" strike="noStrike" dirty="0">
                        <a:solidFill>
                          <a:srgbClr val="000000"/>
                        </a:solidFill>
                        <a:effectLst/>
                        <a:latin typeface="Modern Love" panose="04090805081005020601" pitchFamily="82" charset="0"/>
                      </a:endParaRPr>
                    </a:p>
                  </a:txBody>
                  <a:tcPr marL="7934" marR="7934" marT="7934" marB="0" anchor="ctr"/>
                </a:tc>
                <a:extLst>
                  <a:ext uri="{0D108BD9-81ED-4DB2-BD59-A6C34878D82A}">
                    <a16:rowId xmlns:a16="http://schemas.microsoft.com/office/drawing/2014/main" val="1738240422"/>
                  </a:ext>
                </a:extLst>
              </a:tr>
              <a:tr h="2916324">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Watch a </a:t>
                      </a:r>
                      <a:r>
                        <a:rPr lang="en-GB" sz="1800" b="0" i="0" kern="1200" dirty="0" err="1">
                          <a:solidFill>
                            <a:schemeClr val="dk1"/>
                          </a:solidFill>
                          <a:effectLst/>
                          <a:latin typeface="+mn-lt"/>
                          <a:ea typeface="+mn-ea"/>
                          <a:cs typeface="+mn-cs"/>
                        </a:rPr>
                        <a:t>youtube</a:t>
                      </a:r>
                      <a:r>
                        <a:rPr lang="en-GB" sz="1800" b="0" i="0" kern="1200" dirty="0">
                          <a:solidFill>
                            <a:schemeClr val="dk1"/>
                          </a:solidFill>
                          <a:effectLst/>
                          <a:latin typeface="+mn-lt"/>
                          <a:ea typeface="+mn-ea"/>
                          <a:cs typeface="+mn-cs"/>
                        </a:rPr>
                        <a:t> teen book club such as </a:t>
                      </a:r>
                      <a:r>
                        <a:rPr lang="en-GB" sz="1800" b="0" i="0" u="none" strike="noStrike" kern="1200" dirty="0">
                          <a:solidFill>
                            <a:schemeClr val="dk1"/>
                          </a:solidFill>
                          <a:effectLst/>
                          <a:latin typeface="+mn-lt"/>
                          <a:ea typeface="+mn-ea"/>
                          <a:cs typeface="+mn-cs"/>
                          <a:hlinkClick r:id="rId2"/>
                        </a:rPr>
                        <a:t>‘Must Read Mondays’.</a:t>
                      </a:r>
                      <a:r>
                        <a:rPr lang="en-GB" sz="1800" b="0" i="0" kern="1200" dirty="0">
                          <a:solidFill>
                            <a:schemeClr val="dk1"/>
                          </a:solidFill>
                          <a:effectLst/>
                          <a:latin typeface="+mn-lt"/>
                          <a:ea typeface="+mn-ea"/>
                          <a:cs typeface="+mn-cs"/>
                        </a:rPr>
                        <a:t> TASK OUTCOME: write a review of what you have read – what did you enjoy/not enjoy? 150 words.</a:t>
                      </a:r>
                    </a:p>
                    <a:p>
                      <a:pPr algn="ctr" fontAlgn="b"/>
                      <a:endParaRPr lang="en-GB" sz="1600" b="0" i="0" u="sng" strike="noStrike" dirty="0">
                        <a:solidFill>
                          <a:srgbClr val="0563C1"/>
                        </a:solidFill>
                        <a:effectLst/>
                        <a:latin typeface="Amasis MT Pro" panose="02040504050005020304" pitchFamily="18" charset="0"/>
                      </a:endParaRPr>
                    </a:p>
                  </a:txBody>
                  <a:tcPr marL="7934" marR="7934" marT="7934"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Listen to one of the </a:t>
                      </a:r>
                      <a:r>
                        <a:rPr lang="en-GB" sz="1800" b="0" i="0" u="none" strike="noStrike" kern="1200" dirty="0">
                          <a:solidFill>
                            <a:schemeClr val="dk1"/>
                          </a:solidFill>
                          <a:effectLst/>
                          <a:latin typeface="+mn-lt"/>
                          <a:ea typeface="+mn-ea"/>
                          <a:cs typeface="+mn-cs"/>
                          <a:hlinkClick r:id="rId3"/>
                        </a:rPr>
                        <a:t>Guardian Children’s book podcasts. </a:t>
                      </a:r>
                      <a:r>
                        <a:rPr lang="en-GB" sz="1800" b="0" i="0" kern="1200" dirty="0">
                          <a:solidFill>
                            <a:schemeClr val="dk1"/>
                          </a:solidFill>
                          <a:effectLst/>
                          <a:latin typeface="+mn-lt"/>
                          <a:ea typeface="+mn-ea"/>
                          <a:cs typeface="+mn-cs"/>
                        </a:rPr>
                        <a:t>TASK OUTCOME: write 150 word summary of the podcasts you have listened to.</a:t>
                      </a:r>
                    </a:p>
                    <a:p>
                      <a:pPr algn="ctr" fontAlgn="ctr"/>
                      <a:endParaRPr lang="en-GB" sz="1600" b="0" i="0" u="none" strike="noStrike" dirty="0">
                        <a:solidFill>
                          <a:srgbClr val="000000"/>
                        </a:solidFill>
                        <a:effectLst/>
                        <a:latin typeface="Amasis MT Pro" panose="02040504050005020304" pitchFamily="18" charset="0"/>
                      </a:endParaRPr>
                    </a:p>
                  </a:txBody>
                  <a:tcPr marL="7934" marR="7934" marT="7934"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Read a modern day version of ‘</a:t>
                      </a:r>
                      <a:r>
                        <a:rPr lang="en-GB" sz="1800" b="0" i="0" kern="1200" dirty="0" err="1">
                          <a:solidFill>
                            <a:schemeClr val="dk1"/>
                          </a:solidFill>
                          <a:effectLst/>
                          <a:latin typeface="+mn-lt"/>
                          <a:ea typeface="+mn-ea"/>
                          <a:cs typeface="+mn-cs"/>
                        </a:rPr>
                        <a:t>Beowolf</a:t>
                      </a:r>
                      <a:r>
                        <a:rPr lang="en-GB" sz="1800" b="0" i="0" kern="1200" dirty="0">
                          <a:solidFill>
                            <a:schemeClr val="dk1"/>
                          </a:solidFill>
                          <a:effectLst/>
                          <a:latin typeface="+mn-lt"/>
                          <a:ea typeface="+mn-ea"/>
                          <a:cs typeface="+mn-cs"/>
                        </a:rPr>
                        <a:t>’.</a:t>
                      </a:r>
                    </a:p>
                    <a:p>
                      <a:pPr algn="ctr" fontAlgn="ctr"/>
                      <a:endParaRPr lang="en-GB" sz="1600" b="0" i="0" u="sng" strike="noStrike" dirty="0">
                        <a:solidFill>
                          <a:srgbClr val="0563C1"/>
                        </a:solidFill>
                        <a:effectLst/>
                        <a:latin typeface="Amasis MT Pro" panose="02040504050005020304" pitchFamily="18" charset="0"/>
                      </a:endParaRPr>
                    </a:p>
                  </a:txBody>
                  <a:tcPr marL="7934" marR="7934" marT="7934"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Create a literary timeline of your life – add to it books that you really liked at different stages of your life – ask family members which books you liked as a baby and work up from there! TASK OUTCOME: save your literary time line or a photograph of it, and add this to your UNIFROG file.</a:t>
                      </a:r>
                    </a:p>
                    <a:p>
                      <a:pPr algn="ctr" fontAlgn="ctr"/>
                      <a:endParaRPr lang="en-GB" sz="1600" b="0" i="0" u="none" strike="noStrike" dirty="0">
                        <a:solidFill>
                          <a:srgbClr val="000000"/>
                        </a:solidFill>
                        <a:effectLst/>
                        <a:latin typeface="Amasis MT Pro" panose="02040504050005020304" pitchFamily="18" charset="0"/>
                      </a:endParaRPr>
                    </a:p>
                  </a:txBody>
                  <a:tcPr marL="7934" marR="7934" marT="7934"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Write a poem about something linked to the environment. TASK OUTCOME: save your poem to your.</a:t>
                      </a:r>
                    </a:p>
                    <a:p>
                      <a:pPr algn="ctr" fontAlgn="b"/>
                      <a:endParaRPr lang="en-GB" sz="1600" b="0" i="0" u="none" strike="noStrike" dirty="0">
                        <a:solidFill>
                          <a:srgbClr val="000000"/>
                        </a:solidFill>
                        <a:effectLst/>
                        <a:latin typeface="Amasis MT Pro" panose="02040504050005020304" pitchFamily="18" charset="0"/>
                      </a:endParaRPr>
                    </a:p>
                  </a:txBody>
                  <a:tcPr marL="7934" marR="7934" marT="7934"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Visit your local library and see what it has to offer!</a:t>
                      </a:r>
                    </a:p>
                    <a:p>
                      <a:pPr algn="ctr" fontAlgn="ctr"/>
                      <a:endParaRPr lang="en-GB" sz="1600" b="0" i="0" u="none" strike="noStrike" dirty="0">
                        <a:solidFill>
                          <a:srgbClr val="000000"/>
                        </a:solidFill>
                        <a:effectLst/>
                        <a:latin typeface="Amasis MT Pro" panose="02040504050005020304" pitchFamily="18" charset="0"/>
                      </a:endParaRPr>
                    </a:p>
                  </a:txBody>
                  <a:tcPr marL="7934" marR="7934" marT="7934" marB="0" anchor="ctr"/>
                </a:tc>
                <a:extLst>
                  <a:ext uri="{0D108BD9-81ED-4DB2-BD59-A6C34878D82A}">
                    <a16:rowId xmlns:a16="http://schemas.microsoft.com/office/drawing/2014/main" val="2656509666"/>
                  </a:ext>
                </a:extLst>
              </a:tr>
            </a:tbl>
          </a:graphicData>
        </a:graphic>
      </p:graphicFrame>
    </p:spTree>
    <p:extLst>
      <p:ext uri="{BB962C8B-B14F-4D97-AF65-F5344CB8AC3E}">
        <p14:creationId xmlns:p14="http://schemas.microsoft.com/office/powerpoint/2010/main" val="2521633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p:txBody>
          <a:bodyPr/>
          <a:lstStyle/>
          <a:p>
            <a:r>
              <a:rPr lang="en-GB" dirty="0">
                <a:latin typeface="AlphabetSoup Tilt BT" panose="04020905020B06060204" pitchFamily="82" charset="0"/>
              </a:rPr>
              <a:t>Maths</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2974880346"/>
              </p:ext>
            </p:extLst>
          </p:nvPr>
        </p:nvGraphicFramePr>
        <p:xfrm>
          <a:off x="687897" y="1690688"/>
          <a:ext cx="10598656" cy="3955060"/>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271199">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1800" u="none" strike="noStrike" dirty="0">
                          <a:effectLst/>
                          <a:latin typeface="Amasis MT Pro" panose="02040504050005020304" pitchFamily="18" charset="0"/>
                        </a:rPr>
                        <a:t>Maths</a:t>
                      </a:r>
                      <a:endParaRPr lang="en-GB" sz="1800" b="0" i="0" u="none" strike="noStrike" dirty="0">
                        <a:solidFill>
                          <a:srgbClr val="000000"/>
                        </a:solidFill>
                        <a:effectLst/>
                        <a:latin typeface="Amasis MT Pro" panose="02040504050005020304" pitchFamily="18" charset="0"/>
                      </a:endParaRPr>
                    </a:p>
                  </a:txBody>
                  <a:tcPr marL="7650" marR="7650" marT="7650" marB="0" anchor="ctr"/>
                </a:tc>
                <a:tc>
                  <a:txBody>
                    <a:bodyPr/>
                    <a:lstStyle/>
                    <a:p>
                      <a:pPr algn="ctr" fontAlgn="b"/>
                      <a:r>
                        <a:rPr lang="en-GB" sz="1800" u="none" strike="noStrike" dirty="0">
                          <a:effectLst/>
                          <a:latin typeface="Amasis MT Pro" panose="02040504050005020304" pitchFamily="18" charset="0"/>
                        </a:rPr>
                        <a:t>Two YouTube videos from </a:t>
                      </a:r>
                      <a:r>
                        <a:rPr lang="en-GB" sz="1800" u="none" strike="noStrike" dirty="0" err="1">
                          <a:effectLst/>
                          <a:latin typeface="Amasis MT Pro" panose="02040504050005020304" pitchFamily="18" charset="0"/>
                        </a:rPr>
                        <a:t>Mathologer</a:t>
                      </a:r>
                      <a:r>
                        <a:rPr lang="en-GB" sz="1800" u="none" strike="noStrike" dirty="0">
                          <a:effectLst/>
                          <a:latin typeface="Amasis MT Pro" panose="02040504050005020304" pitchFamily="18" charset="0"/>
                        </a:rPr>
                        <a:t> or </a:t>
                      </a:r>
                      <a:r>
                        <a:rPr lang="en-GB" sz="1800" u="none" strike="noStrike" dirty="0" err="1">
                          <a:effectLst/>
                          <a:latin typeface="Amasis MT Pro" panose="02040504050005020304" pitchFamily="18" charset="0"/>
                        </a:rPr>
                        <a:t>Numberphile</a:t>
                      </a:r>
                      <a:r>
                        <a:rPr lang="en-GB" sz="1800" u="none" strike="noStrike" dirty="0">
                          <a:effectLst/>
                          <a:latin typeface="Amasis MT Pro" panose="02040504050005020304" pitchFamily="18" charset="0"/>
                        </a:rPr>
                        <a:t> channel</a:t>
                      </a:r>
                      <a:endParaRPr lang="en-GB" sz="1800" b="0" i="0" u="none" strike="noStrike" dirty="0">
                        <a:solidFill>
                          <a:srgbClr val="000000"/>
                        </a:solidFill>
                        <a:effectLst/>
                        <a:latin typeface="Amasis MT Pro" panose="02040504050005020304" pitchFamily="18" charset="0"/>
                      </a:endParaRPr>
                    </a:p>
                  </a:txBody>
                  <a:tcPr marL="7650" marR="7650" marT="7650" marB="0" anchor="ctr"/>
                </a:tc>
                <a:tc>
                  <a:txBody>
                    <a:bodyPr/>
                    <a:lstStyle/>
                    <a:p>
                      <a:pPr algn="ctr" fontAlgn="ctr"/>
                      <a:r>
                        <a:rPr lang="en-GB" sz="1800" u="sng" strike="noStrike" dirty="0">
                          <a:effectLst/>
                          <a:latin typeface="Amasis MT Pro" panose="02040504050005020304" pitchFamily="18" charset="0"/>
                          <a:hlinkClick r:id="rId2"/>
                        </a:rPr>
                        <a:t>Choose two of these to listen to</a:t>
                      </a: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pPr algn="ctr" fontAlgn="ctr"/>
                      <a:r>
                        <a:rPr lang="en-GB" sz="1800" u="sng" strike="noStrike" dirty="0">
                          <a:effectLst/>
                          <a:latin typeface="Amasis MT Pro" panose="02040504050005020304" pitchFamily="18" charset="0"/>
                          <a:hlinkClick r:id="rId3"/>
                        </a:rPr>
                        <a:t>Read about the </a:t>
                      </a:r>
                      <a:r>
                        <a:rPr lang="en-GB" sz="1800" u="sng" strike="noStrike" dirty="0" err="1">
                          <a:effectLst/>
                          <a:latin typeface="Amasis MT Pro" panose="02040504050005020304" pitchFamily="18" charset="0"/>
                          <a:hlinkClick r:id="rId3"/>
                        </a:rPr>
                        <a:t>ermergence</a:t>
                      </a:r>
                      <a:r>
                        <a:rPr lang="en-GB" sz="1800" u="sng" strike="noStrike" dirty="0">
                          <a:effectLst/>
                          <a:latin typeface="Amasis MT Pro" panose="02040504050005020304" pitchFamily="18" charset="0"/>
                          <a:hlinkClick r:id="rId3"/>
                        </a:rPr>
                        <a:t> of modern maths</a:t>
                      </a: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pPr algn="ctr" fontAlgn="ctr"/>
                      <a:r>
                        <a:rPr lang="en-GB" sz="1800" u="sng" strike="noStrike" dirty="0">
                          <a:effectLst/>
                          <a:latin typeface="Amasis MT Pro" panose="02040504050005020304" pitchFamily="18" charset="0"/>
                          <a:hlinkClick r:id="rId4"/>
                        </a:rPr>
                        <a:t>Create your own infinity elephants! </a:t>
                      </a:r>
                      <a:endParaRPr lang="en-GB" sz="1800" u="sng" strike="noStrike" dirty="0">
                        <a:effectLst/>
                        <a:latin typeface="Amasis MT Pro" panose="02040504050005020304" pitchFamily="18" charset="0"/>
                      </a:endParaRPr>
                    </a:p>
                    <a:p>
                      <a:pPr algn="ctr" fontAlgn="ctr"/>
                      <a:endParaRPr lang="en-GB" sz="1800" b="0" i="0" u="sng" strike="noStrike" dirty="0">
                        <a:solidFill>
                          <a:srgbClr val="0563C1"/>
                        </a:solidFill>
                        <a:effectLst/>
                        <a:latin typeface="Amasis MT Pro" panose="02040504050005020304" pitchFamily="18" charset="0"/>
                      </a:endParaRPr>
                    </a:p>
                    <a:p>
                      <a:pPr algn="ctr" fontAlgn="ctr"/>
                      <a:r>
                        <a:rPr lang="en-GB" sz="1800" b="0" i="0" u="sng" strike="noStrike" dirty="0">
                          <a:solidFill>
                            <a:srgbClr val="0563C1"/>
                          </a:solidFill>
                          <a:effectLst/>
                          <a:latin typeface="Amasis MT Pro" panose="02040504050005020304" pitchFamily="18" charset="0"/>
                        </a:rPr>
                        <a:t>Can you also create 2 different origami shapes?</a:t>
                      </a:r>
                    </a:p>
                  </a:txBody>
                  <a:tcPr marL="7650" marR="7650" marT="7650" marB="0" anchor="ctr"/>
                </a:tc>
                <a:tc>
                  <a:txBody>
                    <a:bodyPr/>
                    <a:lstStyle/>
                    <a:p>
                      <a:pPr algn="ctr" fontAlgn="b"/>
                      <a:r>
                        <a:rPr lang="en-GB" sz="1800" u="none" strike="noStrike" dirty="0">
                          <a:effectLst/>
                          <a:latin typeface="Amasis MT Pro" panose="02040504050005020304" pitchFamily="18" charset="0"/>
                        </a:rPr>
                        <a:t>Research Pythagoras and the maths he explored – find out all his contributions to modern Mathematics and write up your findings</a:t>
                      </a:r>
                      <a:endParaRPr lang="en-GB" sz="1800" b="0" i="0" u="none" strike="noStrike" dirty="0">
                        <a:solidFill>
                          <a:srgbClr val="000000"/>
                        </a:solidFill>
                        <a:effectLst/>
                        <a:latin typeface="Amasis MT Pro" panose="02040504050005020304" pitchFamily="18" charset="0"/>
                      </a:endParaRPr>
                    </a:p>
                  </a:txBody>
                  <a:tcPr marL="7650" marR="7650" marT="7650" marB="0" anchor="ctr"/>
                </a:tc>
                <a:tc>
                  <a:txBody>
                    <a:bodyPr/>
                    <a:lstStyle/>
                    <a:p>
                      <a:pPr algn="ctr" fontAlgn="ctr"/>
                      <a:r>
                        <a:rPr lang="en-GB" sz="1800" u="sng" strike="noStrike" dirty="0">
                          <a:effectLst/>
                          <a:latin typeface="Amasis MT Pro" panose="02040504050005020304" pitchFamily="18" charset="0"/>
                          <a:hlinkClick r:id="rId5"/>
                        </a:rPr>
                        <a:t>Learn to play chess and compete </a:t>
                      </a:r>
                      <a:endParaRPr lang="en-GB" sz="1800" b="0" i="0" u="sng" strike="noStrike" dirty="0">
                        <a:solidFill>
                          <a:srgbClr val="0563C1"/>
                        </a:solidFill>
                        <a:effectLst/>
                        <a:latin typeface="Amasis MT Pro" panose="02040504050005020304" pitchFamily="18" charset="0"/>
                      </a:endParaRPr>
                    </a:p>
                  </a:txBody>
                  <a:tcPr marL="7650" marR="7650" marT="7650"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2349032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06F25-C219-3648-BE25-9ADCE3B1A7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599BF9-89A4-6BDB-9F44-5028C1BEB02D}"/>
              </a:ext>
            </a:extLst>
          </p:cNvPr>
          <p:cNvSpPr>
            <a:spLocks noGrp="1"/>
          </p:cNvSpPr>
          <p:nvPr>
            <p:ph type="title"/>
          </p:nvPr>
        </p:nvSpPr>
        <p:spPr/>
        <p:txBody>
          <a:bodyPr/>
          <a:lstStyle/>
          <a:p>
            <a:r>
              <a:rPr lang="en-GB" dirty="0">
                <a:latin typeface="AlphabetSoup Tilt BT" panose="04020905020B06060204" pitchFamily="82" charset="0"/>
              </a:rPr>
              <a:t>Maths</a:t>
            </a:r>
          </a:p>
        </p:txBody>
      </p:sp>
      <p:graphicFrame>
        <p:nvGraphicFramePr>
          <p:cNvPr id="6" name="Content Placeholder 5">
            <a:extLst>
              <a:ext uri="{FF2B5EF4-FFF2-40B4-BE49-F238E27FC236}">
                <a16:creationId xmlns:a16="http://schemas.microsoft.com/office/drawing/2014/main" id="{52CE7958-73E9-F4CC-0FC6-700C223E77B0}"/>
              </a:ext>
            </a:extLst>
          </p:cNvPr>
          <p:cNvGraphicFramePr>
            <a:graphicFrameLocks noGrp="1"/>
          </p:cNvGraphicFramePr>
          <p:nvPr>
            <p:ph idx="1"/>
            <p:extLst>
              <p:ext uri="{D42A27DB-BD31-4B8C-83A1-F6EECF244321}">
                <p14:modId xmlns:p14="http://schemas.microsoft.com/office/powerpoint/2010/main" val="2542317527"/>
              </p:ext>
            </p:extLst>
          </p:nvPr>
        </p:nvGraphicFramePr>
        <p:xfrm>
          <a:off x="687897" y="1690688"/>
          <a:ext cx="9404742" cy="4778020"/>
        </p:xfrm>
        <a:graphic>
          <a:graphicData uri="http://schemas.openxmlformats.org/drawingml/2006/table">
            <a:tbl>
              <a:tblPr>
                <a:tableStyleId>{22838BEF-8BB2-4498-84A7-C5851F593DF1}</a:tableStyleId>
              </a:tblPr>
              <a:tblGrid>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271199">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u="none" strike="noStrike" kern="1200" dirty="0">
                          <a:solidFill>
                            <a:schemeClr val="dk1"/>
                          </a:solidFill>
                          <a:effectLst/>
                          <a:latin typeface="Amasis MT Pro" panose="02040504050005020304" pitchFamily="18" charset="0"/>
                          <a:ea typeface="+mn-ea"/>
                          <a:cs typeface="+mn-cs"/>
                          <a:hlinkClick r:id="rId2"/>
                        </a:rPr>
                        <a:t>Dara ó </a:t>
                      </a:r>
                      <a:r>
                        <a:rPr lang="en-GB" sz="1800" b="0" i="0" u="none" strike="noStrike" kern="1200" dirty="0" err="1">
                          <a:solidFill>
                            <a:schemeClr val="dk1"/>
                          </a:solidFill>
                          <a:effectLst/>
                          <a:latin typeface="Amasis MT Pro" panose="02040504050005020304" pitchFamily="18" charset="0"/>
                          <a:ea typeface="+mn-ea"/>
                          <a:cs typeface="+mn-cs"/>
                          <a:hlinkClick r:id="rId2"/>
                        </a:rPr>
                        <a:t>briain</a:t>
                      </a:r>
                      <a:r>
                        <a:rPr lang="en-GB" sz="1800" b="0" i="0" u="none" strike="noStrike" kern="1200" dirty="0">
                          <a:solidFill>
                            <a:schemeClr val="dk1"/>
                          </a:solidFill>
                          <a:effectLst/>
                          <a:latin typeface="Amasis MT Pro" panose="02040504050005020304" pitchFamily="18" charset="0"/>
                          <a:ea typeface="+mn-ea"/>
                          <a:cs typeface="+mn-cs"/>
                          <a:hlinkClick r:id="rId2"/>
                        </a:rPr>
                        <a:t> school of hard sums.</a:t>
                      </a:r>
                      <a:r>
                        <a:rPr lang="en-GB" sz="1800" b="0" i="0" kern="1200" dirty="0">
                          <a:solidFill>
                            <a:schemeClr val="dk1"/>
                          </a:solidFill>
                          <a:effectLst/>
                          <a:latin typeface="Amasis MT Pro" panose="02040504050005020304" pitchFamily="18" charset="0"/>
                          <a:ea typeface="+mn-ea"/>
                          <a:cs typeface="+mn-cs"/>
                        </a:rPr>
                        <a:t>     TASK OUTCOME: make a poster to explain what you learn from this.</a:t>
                      </a:r>
                    </a:p>
                    <a:p>
                      <a:pPr algn="ctr" fontAlgn="b"/>
                      <a:endParaRPr lang="en-GB" sz="1800" b="0" i="0" u="none" strike="noStrike" dirty="0">
                        <a:solidFill>
                          <a:srgbClr val="000000"/>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Listen to</a:t>
                      </a:r>
                      <a:r>
                        <a:rPr lang="en-GB" sz="1800" b="0" i="0" u="none" strike="noStrike" kern="1200" dirty="0">
                          <a:solidFill>
                            <a:schemeClr val="dk1"/>
                          </a:solidFill>
                          <a:effectLst/>
                          <a:latin typeface="Amasis MT Pro" panose="02040504050005020304" pitchFamily="18" charset="0"/>
                          <a:ea typeface="+mn-ea"/>
                          <a:cs typeface="+mn-cs"/>
                          <a:hlinkClick r:id="rId3"/>
                        </a:rPr>
                        <a:t> ‘A brief history of maths’</a:t>
                      </a:r>
                      <a:r>
                        <a:rPr lang="en-GB" sz="1800" b="0" i="0" kern="1200" dirty="0">
                          <a:solidFill>
                            <a:schemeClr val="dk1"/>
                          </a:solidFill>
                          <a:effectLst/>
                          <a:latin typeface="Amasis MT Pro" panose="02040504050005020304" pitchFamily="18" charset="0"/>
                          <a:ea typeface="+mn-ea"/>
                          <a:cs typeface="+mn-cs"/>
                        </a:rPr>
                        <a:t> – a series of 10 podcasts by Marcus du </a:t>
                      </a:r>
                      <a:r>
                        <a:rPr lang="en-GB" sz="1800" b="0" i="0" kern="1200" dirty="0" err="1">
                          <a:solidFill>
                            <a:schemeClr val="dk1"/>
                          </a:solidFill>
                          <a:effectLst/>
                          <a:latin typeface="Amasis MT Pro" panose="02040504050005020304" pitchFamily="18" charset="0"/>
                          <a:ea typeface="+mn-ea"/>
                          <a:cs typeface="+mn-cs"/>
                        </a:rPr>
                        <a:t>Sautoy</a:t>
                      </a:r>
                      <a:r>
                        <a:rPr lang="en-GB" sz="1800" b="0" i="0" kern="1200" dirty="0">
                          <a:solidFill>
                            <a:schemeClr val="dk1"/>
                          </a:solidFill>
                          <a:effectLst/>
                          <a:latin typeface="Amasis MT Pro" panose="02040504050005020304" pitchFamily="18" charset="0"/>
                          <a:ea typeface="+mn-ea"/>
                          <a:cs typeface="+mn-cs"/>
                        </a:rPr>
                        <a:t>. TASK OUTCOME: based on what you learn, create a maths timeline. Take a photograph of your work.</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r>
                        <a:rPr lang="en-GB" sz="1800" b="0" i="0" kern="1200" dirty="0">
                          <a:solidFill>
                            <a:schemeClr val="dk1"/>
                          </a:solidFill>
                          <a:effectLst/>
                          <a:latin typeface="Amasis MT Pro" panose="02040504050005020304" pitchFamily="18" charset="0"/>
                          <a:ea typeface="+mn-ea"/>
                          <a:cs typeface="+mn-cs"/>
                        </a:rPr>
                        <a:t>Read ‘Professor Stewart’s Cabinet of Mathematical Curiosities’ by Ian Stewart.</a:t>
                      </a:r>
                    </a:p>
                    <a:p>
                      <a:r>
                        <a:rPr lang="en-GB" sz="1800" b="0" i="0" kern="1200" dirty="0">
                          <a:solidFill>
                            <a:schemeClr val="dk1"/>
                          </a:solidFill>
                          <a:effectLst/>
                          <a:latin typeface="Amasis MT Pro" panose="02040504050005020304" pitchFamily="18" charset="0"/>
                          <a:ea typeface="+mn-ea"/>
                          <a:cs typeface="+mn-cs"/>
                        </a:rPr>
                        <a:t>OR</a:t>
                      </a:r>
                    </a:p>
                    <a:p>
                      <a:r>
                        <a:rPr lang="en-GB" sz="1800" b="0" i="0" kern="1200" dirty="0">
                          <a:solidFill>
                            <a:schemeClr val="dk1"/>
                          </a:solidFill>
                          <a:effectLst/>
                          <a:latin typeface="Amasis MT Pro" panose="02040504050005020304" pitchFamily="18" charset="0"/>
                          <a:ea typeface="+mn-ea"/>
                          <a:cs typeface="+mn-cs"/>
                        </a:rPr>
                        <a:t>Read ‘The Penguin book of curious and interesting puzzles’ by David Wells.</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Create patterns using the </a:t>
                      </a:r>
                      <a:r>
                        <a:rPr lang="en-GB" sz="1800" b="0" i="0" u="none" strike="noStrike" kern="1200" dirty="0">
                          <a:solidFill>
                            <a:schemeClr val="dk1"/>
                          </a:solidFill>
                          <a:effectLst/>
                          <a:latin typeface="Amasis MT Pro" panose="02040504050005020304" pitchFamily="18" charset="0"/>
                          <a:ea typeface="+mn-ea"/>
                          <a:cs typeface="+mn-cs"/>
                          <a:hlinkClick r:id="rId4"/>
                        </a:rPr>
                        <a:t>‘Snowflake Seashell Star’</a:t>
                      </a:r>
                      <a:r>
                        <a:rPr lang="en-GB" sz="1800" b="0" i="0" kern="1200" dirty="0">
                          <a:solidFill>
                            <a:schemeClr val="dk1"/>
                          </a:solidFill>
                          <a:effectLst/>
                          <a:latin typeface="Amasis MT Pro" panose="02040504050005020304" pitchFamily="18" charset="0"/>
                          <a:ea typeface="+mn-ea"/>
                          <a:cs typeface="+mn-cs"/>
                        </a:rPr>
                        <a:t> colouring books by Alex Bellos and Edmund Harriss. TASK OUTCOME: take a photograph of your work.</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Complete one Sudoku puzzle every day for two weeks! TASK OUTCOME: upload pictures of the completed puzzles.</a:t>
                      </a:r>
                    </a:p>
                    <a:p>
                      <a:pPr marL="0" marR="0" lvl="0" indent="0" algn="ctr" defTabSz="914400" rtl="0" eaLnBrk="1" fontAlgn="b" latinLnBrk="0" hangingPunct="1">
                        <a:lnSpc>
                          <a:spcPct val="100000"/>
                        </a:lnSpc>
                        <a:spcBef>
                          <a:spcPts val="0"/>
                        </a:spcBef>
                        <a:spcAft>
                          <a:spcPts val="0"/>
                        </a:spcAft>
                        <a:buClrTx/>
                        <a:buSzTx/>
                        <a:buFontTx/>
                        <a:buNone/>
                        <a:tabLst/>
                        <a:defRPr/>
                      </a:pPr>
                      <a:endParaRPr lang="en-GB" sz="1800" b="0" i="0" kern="1200" dirty="0">
                        <a:solidFill>
                          <a:schemeClr val="dk1"/>
                        </a:solidFill>
                        <a:effectLst/>
                        <a:latin typeface="Amasis MT Pro" panose="02040504050005020304" pitchFamily="18" charset="0"/>
                        <a:ea typeface="+mn-ea"/>
                        <a:cs typeface="+mn-cs"/>
                      </a:endParaRPr>
                    </a:p>
                    <a:p>
                      <a:pPr algn="ctr" fontAlgn="b"/>
                      <a:endParaRPr lang="en-GB" sz="1800" b="0" i="0" u="none" strike="noStrike" dirty="0">
                        <a:solidFill>
                          <a:srgbClr val="000000"/>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Visit the Cambridge University </a:t>
                      </a:r>
                      <a:r>
                        <a:rPr lang="en-GB" sz="1800" b="0" i="0" u="none" strike="noStrike" kern="1200" dirty="0">
                          <a:solidFill>
                            <a:schemeClr val="dk1"/>
                          </a:solidFill>
                          <a:effectLst/>
                          <a:latin typeface="Amasis MT Pro" panose="02040504050005020304" pitchFamily="18" charset="0"/>
                          <a:ea typeface="+mn-ea"/>
                          <a:cs typeface="+mn-cs"/>
                          <a:hlinkClick r:id="rId5"/>
                        </a:rPr>
                        <a:t>NRICH</a:t>
                      </a:r>
                      <a:r>
                        <a:rPr lang="en-GB" sz="1800" b="0" i="0" kern="1200" dirty="0">
                          <a:solidFill>
                            <a:schemeClr val="dk1"/>
                          </a:solidFill>
                          <a:effectLst/>
                          <a:latin typeface="Amasis MT Pro" panose="02040504050005020304" pitchFamily="18" charset="0"/>
                          <a:ea typeface="+mn-ea"/>
                          <a:cs typeface="+mn-cs"/>
                        </a:rPr>
                        <a:t> website and do some problem solving! TASK OUTCOME: take screen shots of your solved puzzles.</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651591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FC1465-683E-F51D-03A6-87161B04B4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21AA02-B62C-C959-A02E-AB38E5F6F168}"/>
              </a:ext>
            </a:extLst>
          </p:cNvPr>
          <p:cNvSpPr>
            <a:spLocks noGrp="1"/>
          </p:cNvSpPr>
          <p:nvPr>
            <p:ph type="title"/>
          </p:nvPr>
        </p:nvSpPr>
        <p:spPr/>
        <p:txBody>
          <a:bodyPr/>
          <a:lstStyle/>
          <a:p>
            <a:r>
              <a:rPr lang="en-GB" dirty="0">
                <a:latin typeface="AlphabetSoup Tilt BT" panose="04020905020B06060204" pitchFamily="82" charset="0"/>
              </a:rPr>
              <a:t>DT</a:t>
            </a:r>
          </a:p>
        </p:txBody>
      </p:sp>
      <p:graphicFrame>
        <p:nvGraphicFramePr>
          <p:cNvPr id="6" name="Content Placeholder 5">
            <a:extLst>
              <a:ext uri="{FF2B5EF4-FFF2-40B4-BE49-F238E27FC236}">
                <a16:creationId xmlns:a16="http://schemas.microsoft.com/office/drawing/2014/main" id="{1CAF80AA-165D-4225-0595-8F2B1424C6A5}"/>
              </a:ext>
            </a:extLst>
          </p:cNvPr>
          <p:cNvGraphicFramePr>
            <a:graphicFrameLocks noGrp="1"/>
          </p:cNvGraphicFramePr>
          <p:nvPr>
            <p:ph idx="1"/>
            <p:extLst>
              <p:ext uri="{D42A27DB-BD31-4B8C-83A1-F6EECF244321}">
                <p14:modId xmlns:p14="http://schemas.microsoft.com/office/powerpoint/2010/main" val="3643045028"/>
              </p:ext>
            </p:extLst>
          </p:nvPr>
        </p:nvGraphicFramePr>
        <p:xfrm>
          <a:off x="687896" y="1690688"/>
          <a:ext cx="10970704" cy="4778020"/>
        </p:xfrm>
        <a:graphic>
          <a:graphicData uri="http://schemas.openxmlformats.org/drawingml/2006/table">
            <a:tbl>
              <a:tblPr>
                <a:tableStyleId>{22838BEF-8BB2-4498-84A7-C5851F593DF1}</a:tableStyleId>
              </a:tblPr>
              <a:tblGrid>
                <a:gridCol w="1613344">
                  <a:extLst>
                    <a:ext uri="{9D8B030D-6E8A-4147-A177-3AD203B41FA5}">
                      <a16:colId xmlns:a16="http://schemas.microsoft.com/office/drawing/2014/main" val="1109291525"/>
                    </a:ext>
                  </a:extLst>
                </a:gridCol>
                <a:gridCol w="1325880">
                  <a:extLst>
                    <a:ext uri="{9D8B030D-6E8A-4147-A177-3AD203B41FA5}">
                      <a16:colId xmlns:a16="http://schemas.microsoft.com/office/drawing/2014/main" val="684954266"/>
                    </a:ext>
                  </a:extLst>
                </a:gridCol>
                <a:gridCol w="2631618">
                  <a:extLst>
                    <a:ext uri="{9D8B030D-6E8A-4147-A177-3AD203B41FA5}">
                      <a16:colId xmlns:a16="http://schemas.microsoft.com/office/drawing/2014/main" val="1968360828"/>
                    </a:ext>
                  </a:extLst>
                </a:gridCol>
                <a:gridCol w="1852803">
                  <a:extLst>
                    <a:ext uri="{9D8B030D-6E8A-4147-A177-3AD203B41FA5}">
                      <a16:colId xmlns:a16="http://schemas.microsoft.com/office/drawing/2014/main" val="1553498707"/>
                    </a:ext>
                  </a:extLst>
                </a:gridCol>
                <a:gridCol w="2205939">
                  <a:extLst>
                    <a:ext uri="{9D8B030D-6E8A-4147-A177-3AD203B41FA5}">
                      <a16:colId xmlns:a16="http://schemas.microsoft.com/office/drawing/2014/main" val="597024986"/>
                    </a:ext>
                  </a:extLst>
                </a:gridCol>
                <a:gridCol w="1341120">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Watch a ‘how it’s made’ video on </a:t>
                      </a:r>
                      <a:r>
                        <a:rPr lang="en-GB" sz="1800" b="0" i="0" kern="1200" dirty="0" err="1">
                          <a:solidFill>
                            <a:schemeClr val="dk1"/>
                          </a:solidFill>
                          <a:effectLst/>
                          <a:latin typeface="Amasis MT Pro" panose="02040504050005020304" pitchFamily="18" charset="0"/>
                          <a:ea typeface="+mn-ea"/>
                          <a:cs typeface="+mn-cs"/>
                        </a:rPr>
                        <a:t>Youtube</a:t>
                      </a:r>
                      <a:r>
                        <a:rPr lang="en-GB" sz="1800" b="0" i="0" kern="1200" dirty="0">
                          <a:solidFill>
                            <a:schemeClr val="dk1"/>
                          </a:solidFill>
                          <a:effectLst/>
                          <a:latin typeface="Amasis MT Pro" panose="02040504050005020304" pitchFamily="18" charset="0"/>
                          <a:ea typeface="+mn-ea"/>
                          <a:cs typeface="+mn-cs"/>
                        </a:rPr>
                        <a:t>. TASK OUTCOME: make a storyboard to explain what you have learnt.</a:t>
                      </a:r>
                    </a:p>
                    <a:p>
                      <a:pPr algn="ctr" fontAlgn="b"/>
                      <a:endParaRPr lang="en-GB" sz="1800" b="0" i="0" u="none" strike="noStrike" dirty="0">
                        <a:solidFill>
                          <a:srgbClr val="000000"/>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Listen to a podcast from a famous designer or maker. TASK OUTCOME: Write a review of the podcast, 200 words.</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r>
                        <a:rPr lang="en-GB" sz="1800" b="0" i="0" kern="1200" dirty="0">
                          <a:solidFill>
                            <a:schemeClr val="dk1"/>
                          </a:solidFill>
                          <a:effectLst/>
                          <a:latin typeface="Amasis MT Pro" panose="02040504050005020304" pitchFamily="18" charset="0"/>
                          <a:ea typeface="+mn-ea"/>
                          <a:cs typeface="+mn-cs"/>
                        </a:rPr>
                        <a:t>Read a range of recipes on the</a:t>
                      </a:r>
                      <a:r>
                        <a:rPr lang="en-GB" sz="1800" b="0" i="0" u="none" strike="noStrike" kern="1200" dirty="0">
                          <a:solidFill>
                            <a:schemeClr val="dk1"/>
                          </a:solidFill>
                          <a:effectLst/>
                          <a:latin typeface="Amasis MT Pro" panose="02040504050005020304" pitchFamily="18" charset="0"/>
                          <a:ea typeface="+mn-ea"/>
                          <a:cs typeface="+mn-cs"/>
                          <a:hlinkClick r:id="rId2"/>
                        </a:rPr>
                        <a:t> Good Food website</a:t>
                      </a:r>
                      <a:r>
                        <a:rPr lang="en-GB" sz="1800" b="0" i="0" kern="1200" dirty="0">
                          <a:solidFill>
                            <a:schemeClr val="dk1"/>
                          </a:solidFill>
                          <a:effectLst/>
                          <a:latin typeface="Amasis MT Pro" panose="02040504050005020304" pitchFamily="18" charset="0"/>
                          <a:ea typeface="+mn-ea"/>
                          <a:cs typeface="+mn-cs"/>
                        </a:rPr>
                        <a:t>. TASK OUTCOME: Hand write your reflections on the recipes – what do they have in common?/how are they different? Choose 3 that have a similar method and write about what makes them different – which one do you prefer? (150-300 words).</a:t>
                      </a:r>
                    </a:p>
                    <a:p>
                      <a:r>
                        <a:rPr lang="en-GB" sz="1800" b="0" i="0" kern="1200" dirty="0">
                          <a:solidFill>
                            <a:schemeClr val="dk1"/>
                          </a:solidFill>
                          <a:effectLst/>
                          <a:latin typeface="Amasis MT Pro" panose="02040504050005020304" pitchFamily="18" charset="0"/>
                          <a:ea typeface="+mn-ea"/>
                          <a:cs typeface="+mn-cs"/>
                        </a:rPr>
                        <a:t>Read the </a:t>
                      </a:r>
                      <a:r>
                        <a:rPr lang="en-GB" sz="1800" b="0" i="0" u="none" strike="noStrike" kern="1200" dirty="0">
                          <a:solidFill>
                            <a:schemeClr val="dk1"/>
                          </a:solidFill>
                          <a:effectLst/>
                          <a:latin typeface="Amasis MT Pro" panose="02040504050005020304" pitchFamily="18" charset="0"/>
                          <a:ea typeface="+mn-ea"/>
                          <a:cs typeface="+mn-cs"/>
                          <a:hlinkClick r:id="rId3"/>
                        </a:rPr>
                        <a:t>‘Food a fact of life’</a:t>
                      </a:r>
                      <a:r>
                        <a:rPr lang="en-GB" sz="1800" b="0" i="0" kern="1200" dirty="0">
                          <a:solidFill>
                            <a:schemeClr val="dk1"/>
                          </a:solidFill>
                          <a:effectLst/>
                          <a:latin typeface="Amasis MT Pro" panose="02040504050005020304" pitchFamily="18" charset="0"/>
                          <a:ea typeface="+mn-ea"/>
                          <a:cs typeface="+mn-cs"/>
                        </a:rPr>
                        <a:t> website.</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Create a 3D model of a house you would like to live in – be as imaginative as you can. TASK OUTCOME: label your design identifying the different materials used and photograph it from different angles.</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Research furniture design and write about a furniture design that you like – what do you like about it? Why is it unique? Where do you think the design ideas have come from – can you see links to other products? TASK OUTCOME: Respond to the questions about your chosen designer, 150 – 300 words.</a:t>
                      </a:r>
                    </a:p>
                    <a:p>
                      <a:pPr algn="ctr" fontAlgn="b"/>
                      <a:endParaRPr lang="en-GB" sz="1800" b="0" i="0" u="none" strike="noStrike" dirty="0">
                        <a:solidFill>
                          <a:srgbClr val="000000"/>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Visit the</a:t>
                      </a:r>
                      <a:r>
                        <a:rPr lang="en-GB" sz="1800" b="0" i="0" u="none" strike="noStrike" kern="1200" dirty="0">
                          <a:solidFill>
                            <a:schemeClr val="dk1"/>
                          </a:solidFill>
                          <a:effectLst/>
                          <a:latin typeface="Amasis MT Pro" panose="02040504050005020304" pitchFamily="18" charset="0"/>
                          <a:ea typeface="+mn-ea"/>
                          <a:cs typeface="+mn-cs"/>
                          <a:hlinkClick r:id="rId4"/>
                        </a:rPr>
                        <a:t> Design Museum</a:t>
                      </a:r>
                      <a:r>
                        <a:rPr lang="en-GB" sz="1800" b="0" i="0" kern="1200" dirty="0">
                          <a:solidFill>
                            <a:schemeClr val="dk1"/>
                          </a:solidFill>
                          <a:effectLst/>
                          <a:latin typeface="Amasis MT Pro" panose="02040504050005020304" pitchFamily="18" charset="0"/>
                          <a:ea typeface="+mn-ea"/>
                          <a:cs typeface="+mn-cs"/>
                        </a:rPr>
                        <a:t>, London.</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4515714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A0C89A-D8FD-C771-732A-F1F93E4F97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EFF492-E1AC-9FD4-D3D4-CC75173D57E9}"/>
              </a:ext>
            </a:extLst>
          </p:cNvPr>
          <p:cNvSpPr>
            <a:spLocks noGrp="1"/>
          </p:cNvSpPr>
          <p:nvPr>
            <p:ph type="title"/>
          </p:nvPr>
        </p:nvSpPr>
        <p:spPr>
          <a:xfrm>
            <a:off x="0" y="-259715"/>
            <a:ext cx="10515600" cy="1325563"/>
          </a:xfrm>
        </p:spPr>
        <p:txBody>
          <a:bodyPr/>
          <a:lstStyle/>
          <a:p>
            <a:r>
              <a:rPr lang="en-GB" dirty="0" err="1">
                <a:latin typeface="AlphabetSoup Tilt BT" panose="04020905020B06060204" pitchFamily="82" charset="0"/>
              </a:rPr>
              <a:t>DRama</a:t>
            </a:r>
            <a:endParaRPr lang="en-GB" dirty="0">
              <a:latin typeface="AlphabetSoup Tilt BT" panose="04020905020B06060204" pitchFamily="82" charset="0"/>
            </a:endParaRPr>
          </a:p>
        </p:txBody>
      </p:sp>
      <p:graphicFrame>
        <p:nvGraphicFramePr>
          <p:cNvPr id="6" name="Content Placeholder 5">
            <a:extLst>
              <a:ext uri="{FF2B5EF4-FFF2-40B4-BE49-F238E27FC236}">
                <a16:creationId xmlns:a16="http://schemas.microsoft.com/office/drawing/2014/main" id="{F658B675-AF68-4EC0-0635-8A0E4A50418C}"/>
              </a:ext>
            </a:extLst>
          </p:cNvPr>
          <p:cNvGraphicFramePr>
            <a:graphicFrameLocks noGrp="1"/>
          </p:cNvGraphicFramePr>
          <p:nvPr>
            <p:ph idx="1"/>
            <p:extLst>
              <p:ext uri="{D42A27DB-BD31-4B8C-83A1-F6EECF244321}">
                <p14:modId xmlns:p14="http://schemas.microsoft.com/office/powerpoint/2010/main" val="1262436814"/>
              </p:ext>
            </p:extLst>
          </p:nvPr>
        </p:nvGraphicFramePr>
        <p:xfrm>
          <a:off x="169736" y="1065848"/>
          <a:ext cx="11610784" cy="5289232"/>
        </p:xfrm>
        <a:graphic>
          <a:graphicData uri="http://schemas.openxmlformats.org/drawingml/2006/table">
            <a:tbl>
              <a:tblPr>
                <a:tableStyleId>{22838BEF-8BB2-4498-84A7-C5851F593DF1}</a:tableStyleId>
              </a:tblPr>
              <a:tblGrid>
                <a:gridCol w="1707474">
                  <a:extLst>
                    <a:ext uri="{9D8B030D-6E8A-4147-A177-3AD203B41FA5}">
                      <a16:colId xmlns:a16="http://schemas.microsoft.com/office/drawing/2014/main" val="1109291525"/>
                    </a:ext>
                  </a:extLst>
                </a:gridCol>
                <a:gridCol w="2542390">
                  <a:extLst>
                    <a:ext uri="{9D8B030D-6E8A-4147-A177-3AD203B41FA5}">
                      <a16:colId xmlns:a16="http://schemas.microsoft.com/office/drawing/2014/main" val="684954266"/>
                    </a:ext>
                  </a:extLst>
                </a:gridCol>
                <a:gridCol w="1646006">
                  <a:extLst>
                    <a:ext uri="{9D8B030D-6E8A-4147-A177-3AD203B41FA5}">
                      <a16:colId xmlns:a16="http://schemas.microsoft.com/office/drawing/2014/main" val="1968360828"/>
                    </a:ext>
                  </a:extLst>
                </a:gridCol>
                <a:gridCol w="1960904">
                  <a:extLst>
                    <a:ext uri="{9D8B030D-6E8A-4147-A177-3AD203B41FA5}">
                      <a16:colId xmlns:a16="http://schemas.microsoft.com/office/drawing/2014/main" val="1553498707"/>
                    </a:ext>
                  </a:extLst>
                </a:gridCol>
                <a:gridCol w="2334643">
                  <a:extLst>
                    <a:ext uri="{9D8B030D-6E8A-4147-A177-3AD203B41FA5}">
                      <a16:colId xmlns:a16="http://schemas.microsoft.com/office/drawing/2014/main" val="597024986"/>
                    </a:ext>
                  </a:extLst>
                </a:gridCol>
                <a:gridCol w="1419367">
                  <a:extLst>
                    <a:ext uri="{9D8B030D-6E8A-4147-A177-3AD203B41FA5}">
                      <a16:colId xmlns:a16="http://schemas.microsoft.com/office/drawing/2014/main" val="2192966765"/>
                    </a:ext>
                  </a:extLst>
                </a:gridCol>
              </a:tblGrid>
              <a:tr h="313907">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975325">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Watch one of the </a:t>
                      </a:r>
                      <a:r>
                        <a:rPr lang="en-GB" sz="1800" b="0" i="0" u="none" strike="noStrike" kern="1200" dirty="0">
                          <a:solidFill>
                            <a:schemeClr val="dk1"/>
                          </a:solidFill>
                          <a:effectLst/>
                          <a:latin typeface="+mn-lt"/>
                          <a:ea typeface="+mn-ea"/>
                          <a:cs typeface="+mn-cs"/>
                          <a:hlinkClick r:id="rId2"/>
                        </a:rPr>
                        <a:t>‘Drama KS3</a:t>
                      </a:r>
                      <a:r>
                        <a:rPr lang="en-GB" sz="1800" b="0" i="0" kern="1200" dirty="0">
                          <a:solidFill>
                            <a:schemeClr val="dk1"/>
                          </a:solidFill>
                          <a:effectLst/>
                          <a:latin typeface="+mn-lt"/>
                          <a:ea typeface="+mn-ea"/>
                          <a:cs typeface="+mn-cs"/>
                        </a:rPr>
                        <a:t>‘ videos relevant to what you have been studying in drama. TASK OUTCOME: explain what you have learnt from it, 150 words.</a:t>
                      </a:r>
                    </a:p>
                    <a:p>
                      <a:pPr algn="ctr" fontAlgn="b"/>
                      <a:endParaRPr lang="en-GB" sz="1800" b="0" i="0" u="none" strike="noStrike" dirty="0">
                        <a:solidFill>
                          <a:srgbClr val="000000"/>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Listen to a song you like and plan how it might be used for the opening of a stage play – use the lyrics to help form what the play may be about. TASK OUTCOME: hand write an explanation of how the song you like might be used successfully. 150 words.</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Read the play script version of ‘Matilda the Musical’ (available online).</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pPr algn="ctr" fontAlgn="ctr"/>
                      <a:r>
                        <a:rPr lang="en-GB" sz="1800" b="0" i="0" kern="1200" dirty="0">
                          <a:solidFill>
                            <a:schemeClr val="dk1"/>
                          </a:solidFill>
                          <a:effectLst/>
                          <a:latin typeface="+mn-lt"/>
                          <a:ea typeface="+mn-ea"/>
                          <a:cs typeface="+mn-cs"/>
                        </a:rPr>
                        <a:t>design the costumes for at least 3 characters from a play you like/have studied.</a:t>
                      </a: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pPr algn="ctr" fontAlgn="b"/>
                      <a:r>
                        <a:rPr lang="en-GB" sz="1800" b="0" i="0" kern="1200" dirty="0">
                          <a:solidFill>
                            <a:schemeClr val="dk1"/>
                          </a:solidFill>
                          <a:effectLst/>
                          <a:latin typeface="+mn-lt"/>
                          <a:ea typeface="+mn-ea"/>
                          <a:cs typeface="+mn-cs"/>
                        </a:rPr>
                        <a:t>create a ‘how to act convincingly’ leaflet with clear tips for budding actors.</a:t>
                      </a:r>
                      <a:endParaRPr lang="en-GB" sz="1800" b="0" i="0" u="none" strike="noStrike" dirty="0">
                        <a:solidFill>
                          <a:srgbClr val="000000"/>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Visit the Globe Theatre in London.</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92612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0F7AB-6193-46B3-B20F-896C661B34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E58DF3-37A3-3A28-39D5-9BBCC463F67C}"/>
              </a:ext>
            </a:extLst>
          </p:cNvPr>
          <p:cNvSpPr>
            <a:spLocks noGrp="1"/>
          </p:cNvSpPr>
          <p:nvPr>
            <p:ph type="title"/>
          </p:nvPr>
        </p:nvSpPr>
        <p:spPr>
          <a:xfrm>
            <a:off x="0" y="-259715"/>
            <a:ext cx="10515600" cy="1325563"/>
          </a:xfrm>
        </p:spPr>
        <p:txBody>
          <a:bodyPr/>
          <a:lstStyle/>
          <a:p>
            <a:r>
              <a:rPr lang="en-GB" dirty="0">
                <a:latin typeface="AlphabetSoup Tilt BT" panose="04020905020B06060204" pitchFamily="82" charset="0"/>
              </a:rPr>
              <a:t>PE</a:t>
            </a:r>
          </a:p>
        </p:txBody>
      </p:sp>
      <p:graphicFrame>
        <p:nvGraphicFramePr>
          <p:cNvPr id="6" name="Content Placeholder 5">
            <a:extLst>
              <a:ext uri="{FF2B5EF4-FFF2-40B4-BE49-F238E27FC236}">
                <a16:creationId xmlns:a16="http://schemas.microsoft.com/office/drawing/2014/main" id="{65A132B8-6C93-256A-75E8-F16A004CC675}"/>
              </a:ext>
            </a:extLst>
          </p:cNvPr>
          <p:cNvGraphicFramePr>
            <a:graphicFrameLocks noGrp="1"/>
          </p:cNvGraphicFramePr>
          <p:nvPr>
            <p:ph idx="1"/>
            <p:extLst>
              <p:ext uri="{D42A27DB-BD31-4B8C-83A1-F6EECF244321}">
                <p14:modId xmlns:p14="http://schemas.microsoft.com/office/powerpoint/2010/main" val="2435509451"/>
              </p:ext>
            </p:extLst>
          </p:nvPr>
        </p:nvGraphicFramePr>
        <p:xfrm>
          <a:off x="124016" y="1018611"/>
          <a:ext cx="11610784" cy="5289232"/>
        </p:xfrm>
        <a:graphic>
          <a:graphicData uri="http://schemas.openxmlformats.org/drawingml/2006/table">
            <a:tbl>
              <a:tblPr>
                <a:tableStyleId>{22838BEF-8BB2-4498-84A7-C5851F593DF1}</a:tableStyleId>
              </a:tblPr>
              <a:tblGrid>
                <a:gridCol w="2024824">
                  <a:extLst>
                    <a:ext uri="{9D8B030D-6E8A-4147-A177-3AD203B41FA5}">
                      <a16:colId xmlns:a16="http://schemas.microsoft.com/office/drawing/2014/main" val="1109291525"/>
                    </a:ext>
                  </a:extLst>
                </a:gridCol>
                <a:gridCol w="1737360">
                  <a:extLst>
                    <a:ext uri="{9D8B030D-6E8A-4147-A177-3AD203B41FA5}">
                      <a16:colId xmlns:a16="http://schemas.microsoft.com/office/drawing/2014/main" val="684954266"/>
                    </a:ext>
                  </a:extLst>
                </a:gridCol>
                <a:gridCol w="2514600">
                  <a:extLst>
                    <a:ext uri="{9D8B030D-6E8A-4147-A177-3AD203B41FA5}">
                      <a16:colId xmlns:a16="http://schemas.microsoft.com/office/drawing/2014/main" val="1968360828"/>
                    </a:ext>
                  </a:extLst>
                </a:gridCol>
                <a:gridCol w="1579990">
                  <a:extLst>
                    <a:ext uri="{9D8B030D-6E8A-4147-A177-3AD203B41FA5}">
                      <a16:colId xmlns:a16="http://schemas.microsoft.com/office/drawing/2014/main" val="1553498707"/>
                    </a:ext>
                  </a:extLst>
                </a:gridCol>
                <a:gridCol w="2334643">
                  <a:extLst>
                    <a:ext uri="{9D8B030D-6E8A-4147-A177-3AD203B41FA5}">
                      <a16:colId xmlns:a16="http://schemas.microsoft.com/office/drawing/2014/main" val="597024986"/>
                    </a:ext>
                  </a:extLst>
                </a:gridCol>
                <a:gridCol w="1419367">
                  <a:extLst>
                    <a:ext uri="{9D8B030D-6E8A-4147-A177-3AD203B41FA5}">
                      <a16:colId xmlns:a16="http://schemas.microsoft.com/office/drawing/2014/main" val="2192966765"/>
                    </a:ext>
                  </a:extLst>
                </a:gridCol>
              </a:tblGrid>
              <a:tr h="313907">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975325">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Research a sports personality you admire – watch a podcast about them/videos of their best sporting moments. TASK OUTCOME: write an explanation of what you particularly admire about your chosen sports personality. 100 words.</a:t>
                      </a:r>
                    </a:p>
                    <a:p>
                      <a:pPr algn="ctr" fontAlgn="b"/>
                      <a:endParaRPr lang="en-GB" sz="1800" b="0" i="0" u="none" strike="noStrike" dirty="0">
                        <a:solidFill>
                          <a:srgbClr val="000000"/>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Listen to a podcast about the progress of a team you admire. TASK OUTCOME: explain what you learn about being part of a successful team. 100 words.</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r>
                        <a:rPr lang="en-GB" sz="1800" b="0" i="0" kern="1200" dirty="0">
                          <a:solidFill>
                            <a:schemeClr val="dk1"/>
                          </a:solidFill>
                          <a:effectLst/>
                          <a:latin typeface="Amasis MT Pro" panose="02040504050005020304" pitchFamily="18" charset="0"/>
                          <a:ea typeface="+mn-ea"/>
                          <a:cs typeface="+mn-cs"/>
                        </a:rPr>
                        <a:t>Read an interview with a sports player written in the last 6 months. What have you learnt about this person?</a:t>
                      </a:r>
                    </a:p>
                    <a:p>
                      <a:r>
                        <a:rPr lang="en-GB" sz="1800" b="0" i="0" kern="1200" dirty="0">
                          <a:solidFill>
                            <a:schemeClr val="dk1"/>
                          </a:solidFill>
                          <a:effectLst/>
                          <a:latin typeface="Amasis MT Pro" panose="02040504050005020304" pitchFamily="18" charset="0"/>
                          <a:ea typeface="+mn-ea"/>
                          <a:cs typeface="+mn-cs"/>
                        </a:rPr>
                        <a:t>OR</a:t>
                      </a:r>
                    </a:p>
                    <a:p>
                      <a:r>
                        <a:rPr lang="en-GB" sz="1800" b="0" i="0" kern="1200" dirty="0">
                          <a:solidFill>
                            <a:schemeClr val="dk1"/>
                          </a:solidFill>
                          <a:effectLst/>
                          <a:latin typeface="Amasis MT Pro" panose="02040504050005020304" pitchFamily="18" charset="0"/>
                          <a:ea typeface="+mn-ea"/>
                          <a:cs typeface="+mn-cs"/>
                        </a:rPr>
                        <a:t>Read the official website of a sport you have never played before. What have you learnt from the website?</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Design a new, modern kit for your favourite team. TASK OUTCOME: Take a photograph/screen shot of your work as evidence.</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tc>
                  <a:txBody>
                    <a:bodyPr/>
                    <a:lstStyle/>
                    <a:p>
                      <a:pPr algn="ctr" fontAlgn="b"/>
                      <a:r>
                        <a:rPr lang="en-GB" sz="1800" b="0" i="0" kern="1200" dirty="0">
                          <a:solidFill>
                            <a:schemeClr val="dk1"/>
                          </a:solidFill>
                          <a:effectLst/>
                          <a:latin typeface="Amasis MT Pro" panose="02040504050005020304" pitchFamily="18" charset="0"/>
                          <a:ea typeface="+mn-ea"/>
                          <a:cs typeface="+mn-cs"/>
                        </a:rPr>
                        <a:t>hand write an article for a magazine (300 words) about a sport you think others might be interested in reading about – include your own photos if you can but get permission if other people appear in your photos.</a:t>
                      </a:r>
                      <a:endParaRPr lang="en-GB" sz="1800" b="0" i="0" u="none" strike="noStrike" dirty="0">
                        <a:solidFill>
                          <a:srgbClr val="000000"/>
                        </a:solidFill>
                        <a:effectLst/>
                        <a:latin typeface="Amasis MT Pro" panose="02040504050005020304" pitchFamily="18" charset="0"/>
                      </a:endParaRPr>
                    </a:p>
                  </a:txBody>
                  <a:tcPr marL="7650" marR="7650" marT="76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Go to a league or cup match of a professional or semi-professional game in any sport.</a:t>
                      </a:r>
                    </a:p>
                    <a:p>
                      <a:pPr algn="ctr" fontAlgn="ctr"/>
                      <a:endParaRPr lang="en-GB" sz="1800" b="0" i="0" u="sng" strike="noStrike" dirty="0">
                        <a:solidFill>
                          <a:srgbClr val="0563C1"/>
                        </a:solidFill>
                        <a:effectLst/>
                        <a:latin typeface="Amasis MT Pro" panose="02040504050005020304" pitchFamily="18" charset="0"/>
                      </a:endParaRPr>
                    </a:p>
                  </a:txBody>
                  <a:tcPr marL="7650" marR="7650" marT="7650"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38800512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469232" y="0"/>
            <a:ext cx="10515600" cy="1325563"/>
          </a:xfrm>
        </p:spPr>
        <p:txBody>
          <a:bodyPr>
            <a:normAutofit/>
          </a:bodyPr>
          <a:lstStyle/>
          <a:p>
            <a:r>
              <a:rPr lang="en-GB" sz="6000" dirty="0">
                <a:latin typeface="AlphabetSoup Tilt BT" panose="04020905020B06060204" pitchFamily="82" charset="0"/>
              </a:rPr>
              <a:t>Music</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1829404585"/>
              </p:ext>
            </p:extLst>
          </p:nvPr>
        </p:nvGraphicFramePr>
        <p:xfrm>
          <a:off x="580168" y="1551208"/>
          <a:ext cx="11031663" cy="4209512"/>
        </p:xfrm>
        <a:graphic>
          <a:graphicData uri="http://schemas.openxmlformats.org/drawingml/2006/table">
            <a:tbl>
              <a:tblPr>
                <a:tableStyleId>{22838BEF-8BB2-4498-84A7-C5851F593DF1}</a:tableStyleId>
              </a:tblPr>
              <a:tblGrid>
                <a:gridCol w="2100674">
                  <a:extLst>
                    <a:ext uri="{9D8B030D-6E8A-4147-A177-3AD203B41FA5}">
                      <a16:colId xmlns:a16="http://schemas.microsoft.com/office/drawing/2014/main" val="1109291525"/>
                    </a:ext>
                  </a:extLst>
                </a:gridCol>
                <a:gridCol w="1688041">
                  <a:extLst>
                    <a:ext uri="{9D8B030D-6E8A-4147-A177-3AD203B41FA5}">
                      <a16:colId xmlns:a16="http://schemas.microsoft.com/office/drawing/2014/main" val="684954266"/>
                    </a:ext>
                  </a:extLst>
                </a:gridCol>
                <a:gridCol w="1813082">
                  <a:extLst>
                    <a:ext uri="{9D8B030D-6E8A-4147-A177-3AD203B41FA5}">
                      <a16:colId xmlns:a16="http://schemas.microsoft.com/office/drawing/2014/main" val="1968360828"/>
                    </a:ext>
                  </a:extLst>
                </a:gridCol>
                <a:gridCol w="1863773">
                  <a:extLst>
                    <a:ext uri="{9D8B030D-6E8A-4147-A177-3AD203B41FA5}">
                      <a16:colId xmlns:a16="http://schemas.microsoft.com/office/drawing/2014/main" val="1553498707"/>
                    </a:ext>
                  </a:extLst>
                </a:gridCol>
                <a:gridCol w="1490427">
                  <a:extLst>
                    <a:ext uri="{9D8B030D-6E8A-4147-A177-3AD203B41FA5}">
                      <a16:colId xmlns:a16="http://schemas.microsoft.com/office/drawing/2014/main" val="597024986"/>
                    </a:ext>
                  </a:extLst>
                </a:gridCol>
                <a:gridCol w="2075666">
                  <a:extLst>
                    <a:ext uri="{9D8B030D-6E8A-4147-A177-3AD203B41FA5}">
                      <a16:colId xmlns:a16="http://schemas.microsoft.com/office/drawing/2014/main" val="2192966765"/>
                    </a:ext>
                  </a:extLst>
                </a:gridCol>
              </a:tblGrid>
              <a:tr h="276614">
                <a:tc>
                  <a:txBody>
                    <a:bodyPr/>
                    <a:lstStyle/>
                    <a:p>
                      <a:pPr algn="ctr" fontAlgn="ctr"/>
                      <a:r>
                        <a:rPr lang="en-GB" sz="1600" u="none" strike="noStrike">
                          <a:effectLst/>
                          <a:latin typeface="Modern Love" panose="04090805081005020601" pitchFamily="82" charset="0"/>
                        </a:rPr>
                        <a:t>Watch</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Listen</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Read</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Create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Write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Do</a:t>
                      </a:r>
                      <a:endParaRPr lang="en-GB" sz="1600" b="1" i="0" u="none" strike="noStrike">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932898">
                <a:tc>
                  <a:txBody>
                    <a:bodyPr/>
                    <a:lstStyle/>
                    <a:p>
                      <a:pPr algn="ctr" fontAlgn="b"/>
                      <a:r>
                        <a:rPr lang="en-GB" sz="1800" b="0" i="0" u="none" strike="noStrike" dirty="0">
                          <a:solidFill>
                            <a:srgbClr val="000000"/>
                          </a:solidFill>
                          <a:effectLst/>
                          <a:latin typeface="Accord Light SF" pitchFamily="2" charset="0"/>
                          <a:hlinkClick r:id="rId2"/>
                        </a:rPr>
                        <a:t>Howard Goodall Big Bangs: The Piano</a:t>
                      </a:r>
                      <a:endParaRPr lang="en-GB" sz="1800" b="0" i="0" u="none" strike="noStrike" dirty="0">
                        <a:solidFill>
                          <a:srgbClr val="000000"/>
                        </a:solidFill>
                        <a:effectLst/>
                        <a:latin typeface="Accord Light SF" pitchFamily="2" charset="0"/>
                      </a:endParaRPr>
                    </a:p>
                  </a:txBody>
                  <a:tcPr marL="9525" marR="9525" marT="9525" marB="0" anchor="ctr"/>
                </a:tc>
                <a:tc>
                  <a:txBody>
                    <a:bodyPr/>
                    <a:lstStyle/>
                    <a:p>
                      <a:pPr algn="ctr" fontAlgn="ctr"/>
                      <a:r>
                        <a:rPr lang="en-GB" sz="1800" b="0" i="0" u="none" strike="noStrike" dirty="0">
                          <a:solidFill>
                            <a:schemeClr val="tx1"/>
                          </a:solidFill>
                          <a:effectLst/>
                          <a:latin typeface="Accord Light SF" pitchFamily="2" charset="0"/>
                          <a:hlinkClick r:id="rId3"/>
                        </a:rPr>
                        <a:t>The Music Podcast for Kids</a:t>
                      </a:r>
                      <a:endParaRPr lang="en-GB" sz="1800" b="0" i="0" u="none" strike="noStrike" dirty="0">
                        <a:solidFill>
                          <a:schemeClr val="tx1"/>
                        </a:solidFill>
                        <a:effectLst/>
                        <a:latin typeface="Accord Light SF" pitchFamily="2" charset="0"/>
                      </a:endParaRPr>
                    </a:p>
                  </a:txBody>
                  <a:tcPr marL="9525" marR="9525" marT="9525" marB="0" anchor="ctr"/>
                </a:tc>
                <a:tc>
                  <a:txBody>
                    <a:bodyPr/>
                    <a:lstStyle/>
                    <a:p>
                      <a:pPr rtl="0" fontAlgn="base"/>
                      <a:r>
                        <a:rPr lang="en-GB" sz="1800" b="0" i="0" kern="1200" dirty="0">
                          <a:solidFill>
                            <a:schemeClr val="dk1"/>
                          </a:solidFill>
                          <a:effectLst/>
                          <a:latin typeface="+mn-lt"/>
                          <a:ea typeface="+mn-ea"/>
                          <a:cs typeface="+mn-cs"/>
                        </a:rPr>
                        <a:t>Research The Beatles - what makes them the most famous British band of all time and do you agree? </a:t>
                      </a:r>
                    </a:p>
                    <a:p>
                      <a:pPr rtl="0" fontAlgn="base"/>
                      <a:r>
                        <a:rPr lang="en-GB" sz="1800" b="0" i="0" kern="1200" dirty="0">
                          <a:solidFill>
                            <a:schemeClr val="dk1"/>
                          </a:solidFill>
                          <a:effectLst/>
                          <a:latin typeface="+mn-lt"/>
                          <a:ea typeface="+mn-ea"/>
                          <a:cs typeface="+mn-cs"/>
                        </a:rPr>
                        <a:t> </a:t>
                      </a:r>
                    </a:p>
                    <a:p>
                      <a:pPr rtl="0" fontAlgn="base"/>
                      <a:r>
                        <a:rPr lang="en-GB" sz="1800" b="0" i="0" u="sng" strike="noStrike" kern="1200" dirty="0">
                          <a:solidFill>
                            <a:schemeClr val="dk1"/>
                          </a:solidFill>
                          <a:effectLst/>
                          <a:latin typeface="+mn-lt"/>
                          <a:ea typeface="+mn-ea"/>
                          <a:cs typeface="+mn-cs"/>
                          <a:hlinkClick r:id="rId4"/>
                        </a:rPr>
                        <a:t>https://www.youtube.com/watch?v=ZQS91wVdvYc</a:t>
                      </a:r>
                      <a:r>
                        <a:rPr lang="en-GB" sz="1800" b="0" i="0" kern="1200" dirty="0">
                          <a:solidFill>
                            <a:schemeClr val="dk1"/>
                          </a:solidFill>
                          <a:effectLst/>
                          <a:latin typeface="+mn-lt"/>
                          <a:ea typeface="+mn-ea"/>
                          <a:cs typeface="+mn-cs"/>
                        </a:rPr>
                        <a:t> </a:t>
                      </a:r>
                    </a:p>
                    <a:p>
                      <a:pPr algn="ctr" fontAlgn="ctr"/>
                      <a:endParaRPr lang="en-GB" sz="1800" b="0" i="0" u="none" strike="noStrike" dirty="0">
                        <a:solidFill>
                          <a:schemeClr val="tx1"/>
                        </a:solidFill>
                        <a:effectLst/>
                        <a:latin typeface="Accord Light SF" pitchFamily="2" charset="0"/>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u="none" strike="noStrike">
                          <a:solidFill>
                            <a:srgbClr val="000000"/>
                          </a:solidFill>
                          <a:effectLst/>
                          <a:latin typeface="Accord Light SF" pitchFamily="2" charset="0"/>
                        </a:rPr>
                        <a:t>A short piece of music for piano in the key of C major.</a:t>
                      </a:r>
                    </a:p>
                    <a:p>
                      <a:pPr algn="ctr" fontAlgn="b"/>
                      <a:endParaRPr lang="en-GB" sz="1800" b="0" i="0" u="none" strike="noStrike">
                        <a:solidFill>
                          <a:srgbClr val="000000"/>
                        </a:solidFill>
                        <a:effectLst/>
                        <a:latin typeface="Accord Light SF" pitchFamily="2" charset="0"/>
                      </a:endParaRPr>
                    </a:p>
                  </a:txBody>
                  <a:tcPr marL="9525" marR="9525" marT="9525" marB="0" anchor="ctr"/>
                </a:tc>
                <a:tc>
                  <a:txBody>
                    <a:bodyPr/>
                    <a:lstStyle/>
                    <a:p>
                      <a:pPr rtl="0" fontAlgn="base"/>
                      <a:r>
                        <a:rPr lang="en-GB" sz="1800" b="0" i="0" kern="1200" dirty="0">
                          <a:solidFill>
                            <a:schemeClr val="dk1"/>
                          </a:solidFill>
                          <a:effectLst/>
                          <a:latin typeface="+mn-lt"/>
                          <a:ea typeface="+mn-ea"/>
                          <a:cs typeface="+mn-cs"/>
                        </a:rPr>
                        <a:t>Using </a:t>
                      </a:r>
                      <a:r>
                        <a:rPr lang="en-GB" sz="1800" b="0" i="0" kern="1200" dirty="0">
                          <a:solidFill>
                            <a:schemeClr val="dk1"/>
                          </a:solidFill>
                          <a:effectLst/>
                          <a:latin typeface="+mn-lt"/>
                          <a:ea typeface="+mn-ea"/>
                          <a:cs typeface="+mn-cs"/>
                          <a:hlinkClick r:id="rId5"/>
                        </a:rPr>
                        <a:t>this website </a:t>
                      </a:r>
                      <a:r>
                        <a:rPr lang="en-GB" sz="1800" b="0" i="0" kern="1200" dirty="0">
                          <a:solidFill>
                            <a:schemeClr val="dk1"/>
                          </a:solidFill>
                          <a:effectLst/>
                          <a:latin typeface="+mn-lt"/>
                          <a:ea typeface="+mn-ea"/>
                          <a:cs typeface="+mn-cs"/>
                        </a:rPr>
                        <a:t>make an A3 page showing the key musical instruments and musical characteristics of African music. </a:t>
                      </a:r>
                    </a:p>
                    <a:p>
                      <a:pPr algn="ctr" fontAlgn="b"/>
                      <a:endParaRPr lang="en-GB" sz="1800" b="0" i="0" u="sng" strike="noStrike" dirty="0">
                        <a:solidFill>
                          <a:srgbClr val="0563C1"/>
                        </a:solidFill>
                        <a:effectLst/>
                        <a:latin typeface="Accord Light SF" pitchFamily="2" charset="0"/>
                      </a:endParaRPr>
                    </a:p>
                  </a:txBody>
                  <a:tcPr marL="9525" marR="9525" marT="9525" marB="0" anchor="ctr"/>
                </a:tc>
                <a:tc>
                  <a:txBody>
                    <a:bodyPr/>
                    <a:lstStyle/>
                    <a:p>
                      <a:pPr algn="ctr" fontAlgn="b"/>
                      <a:r>
                        <a:rPr lang="en-GB" sz="1800" b="0" i="0" u="none" strike="noStrike" dirty="0">
                          <a:solidFill>
                            <a:srgbClr val="000000"/>
                          </a:solidFill>
                          <a:effectLst/>
                          <a:latin typeface="Accord Light SF" pitchFamily="2" charset="0"/>
                        </a:rPr>
                        <a:t>Complete your Bronze Arts award qualification</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8365172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952DF-2499-A675-956A-7A395B3EDA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7B2195-C1E6-92D7-83E0-72C9BEE3BC81}"/>
              </a:ext>
            </a:extLst>
          </p:cNvPr>
          <p:cNvSpPr>
            <a:spLocks noGrp="1"/>
          </p:cNvSpPr>
          <p:nvPr>
            <p:ph type="title"/>
          </p:nvPr>
        </p:nvSpPr>
        <p:spPr>
          <a:xfrm>
            <a:off x="469232" y="0"/>
            <a:ext cx="10515600" cy="1325563"/>
          </a:xfrm>
        </p:spPr>
        <p:txBody>
          <a:bodyPr>
            <a:normAutofit/>
          </a:bodyPr>
          <a:lstStyle/>
          <a:p>
            <a:r>
              <a:rPr lang="en-GB" sz="6000" dirty="0">
                <a:latin typeface="AlphabetSoup Tilt BT" panose="04020905020B06060204" pitchFamily="82" charset="0"/>
              </a:rPr>
              <a:t>Music</a:t>
            </a:r>
          </a:p>
        </p:txBody>
      </p:sp>
      <p:graphicFrame>
        <p:nvGraphicFramePr>
          <p:cNvPr id="6" name="Content Placeholder 5">
            <a:extLst>
              <a:ext uri="{FF2B5EF4-FFF2-40B4-BE49-F238E27FC236}">
                <a16:creationId xmlns:a16="http://schemas.microsoft.com/office/drawing/2014/main" id="{30F1FB08-A63D-3627-2A01-E549318CD175}"/>
              </a:ext>
            </a:extLst>
          </p:cNvPr>
          <p:cNvGraphicFramePr>
            <a:graphicFrameLocks noGrp="1"/>
          </p:cNvGraphicFramePr>
          <p:nvPr>
            <p:ph idx="1"/>
            <p:extLst>
              <p:ext uri="{D42A27DB-BD31-4B8C-83A1-F6EECF244321}">
                <p14:modId xmlns:p14="http://schemas.microsoft.com/office/powerpoint/2010/main" val="309295552"/>
              </p:ext>
            </p:extLst>
          </p:nvPr>
        </p:nvGraphicFramePr>
        <p:xfrm>
          <a:off x="306896" y="1325563"/>
          <a:ext cx="11415870" cy="4972535"/>
        </p:xfrm>
        <a:graphic>
          <a:graphicData uri="http://schemas.openxmlformats.org/drawingml/2006/table">
            <a:tbl>
              <a:tblPr>
                <a:tableStyleId>{22838BEF-8BB2-4498-84A7-C5851F593DF1}</a:tableStyleId>
              </a:tblPr>
              <a:tblGrid>
                <a:gridCol w="2173836">
                  <a:extLst>
                    <a:ext uri="{9D8B030D-6E8A-4147-A177-3AD203B41FA5}">
                      <a16:colId xmlns:a16="http://schemas.microsoft.com/office/drawing/2014/main" val="1109291525"/>
                    </a:ext>
                  </a:extLst>
                </a:gridCol>
                <a:gridCol w="1746832">
                  <a:extLst>
                    <a:ext uri="{9D8B030D-6E8A-4147-A177-3AD203B41FA5}">
                      <a16:colId xmlns:a16="http://schemas.microsoft.com/office/drawing/2014/main" val="684954266"/>
                    </a:ext>
                  </a:extLst>
                </a:gridCol>
                <a:gridCol w="1876227">
                  <a:extLst>
                    <a:ext uri="{9D8B030D-6E8A-4147-A177-3AD203B41FA5}">
                      <a16:colId xmlns:a16="http://schemas.microsoft.com/office/drawing/2014/main" val="1968360828"/>
                    </a:ext>
                  </a:extLst>
                </a:gridCol>
                <a:gridCol w="1928684">
                  <a:extLst>
                    <a:ext uri="{9D8B030D-6E8A-4147-A177-3AD203B41FA5}">
                      <a16:colId xmlns:a16="http://schemas.microsoft.com/office/drawing/2014/main" val="1553498707"/>
                    </a:ext>
                  </a:extLst>
                </a:gridCol>
                <a:gridCol w="1542335">
                  <a:extLst>
                    <a:ext uri="{9D8B030D-6E8A-4147-A177-3AD203B41FA5}">
                      <a16:colId xmlns:a16="http://schemas.microsoft.com/office/drawing/2014/main" val="597024986"/>
                    </a:ext>
                  </a:extLst>
                </a:gridCol>
                <a:gridCol w="2147956">
                  <a:extLst>
                    <a:ext uri="{9D8B030D-6E8A-4147-A177-3AD203B41FA5}">
                      <a16:colId xmlns:a16="http://schemas.microsoft.com/office/drawing/2014/main" val="2192966765"/>
                    </a:ext>
                  </a:extLst>
                </a:gridCol>
              </a:tblGrid>
              <a:tr h="299570">
                <a:tc>
                  <a:txBody>
                    <a:bodyPr/>
                    <a:lstStyle/>
                    <a:p>
                      <a:pPr algn="ctr" fontAlgn="ctr"/>
                      <a:r>
                        <a:rPr lang="en-GB" sz="1600" u="none" strike="noStrike">
                          <a:effectLst/>
                          <a:latin typeface="Modern Love" panose="04090805081005020601" pitchFamily="82" charset="0"/>
                        </a:rPr>
                        <a:t>Watch</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Listen</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Read</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Create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Write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Do</a:t>
                      </a:r>
                      <a:endParaRPr lang="en-GB" sz="1600" b="1" i="0" u="none" strike="noStrike">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31846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Watch a classical music concert. TASK OUTCOME: hand write a review of the performance. (150 words).</a:t>
                      </a:r>
                    </a:p>
                    <a:p>
                      <a:pPr algn="ctr" fontAlgn="b"/>
                      <a:endParaRPr lang="en-GB" sz="18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Listen to some Blues music. What did you like/dislike about it? TASK OUTCOME: respond to the questions being as specific as you can. (150 words).</a:t>
                      </a:r>
                    </a:p>
                    <a:p>
                      <a:pPr algn="ctr" fontAlgn="ctr"/>
                      <a:endParaRPr lang="en-GB" sz="1800" b="0" i="0" u="none" strike="noStrike" dirty="0">
                        <a:solidFill>
                          <a:schemeClr val="tx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Read ‘The History of the Blues: The Roots, the music, the people’ by Francis Davis</a:t>
                      </a:r>
                    </a:p>
                    <a:p>
                      <a:pPr algn="ctr" fontAlgn="ctr"/>
                      <a:endParaRPr lang="en-GB" sz="1800" b="0" i="0" u="none" strike="noStrike" dirty="0">
                        <a:solidFill>
                          <a:schemeClr val="tx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Compose a 2 minute piece of music to represent an animal of your choice. TASK OUTCOME: hand write your explanation of how your music links to the animal in 100 words.</a:t>
                      </a:r>
                    </a:p>
                    <a:p>
                      <a:pPr algn="ctr" fontAlgn="b"/>
                      <a:endParaRPr lang="en-GB" sz="18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Write a holiday music playlist of at least 20 pieces of music. Explain your choices an the order of the list. TASK OUTCOME: write 150 words plus the list including the title of the music and the artist/group performing it.</a:t>
                      </a:r>
                    </a:p>
                    <a:p>
                      <a:pPr algn="ctr" fontAlgn="b"/>
                      <a:endParaRPr lang="en-GB" sz="18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Go and see music performed live if you can or watch a streamed musical performance of your choice.</a:t>
                      </a:r>
                    </a:p>
                    <a:p>
                      <a:pPr algn="ctr" fontAlgn="b"/>
                      <a:endParaRPr lang="en-GB" sz="1800" b="0" i="0" u="none" strike="noStrike" dirty="0">
                        <a:solidFill>
                          <a:srgbClr val="000000"/>
                        </a:solidFill>
                        <a:effectLst/>
                        <a:latin typeface="Amasis MT Pro" panose="02040504050005020304" pitchFamily="18"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42507075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630133" y="255616"/>
            <a:ext cx="10515600" cy="1325563"/>
          </a:xfrm>
        </p:spPr>
        <p:txBody>
          <a:bodyPr/>
          <a:lstStyle/>
          <a:p>
            <a:r>
              <a:rPr lang="en-GB" dirty="0">
                <a:latin typeface="AlphabetSoup Tilt BT" panose="04020905020B06060204" pitchFamily="82" charset="0"/>
              </a:rPr>
              <a:t>Science</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3402396990"/>
              </p:ext>
            </p:extLst>
          </p:nvPr>
        </p:nvGraphicFramePr>
        <p:xfrm>
          <a:off x="630132" y="1764568"/>
          <a:ext cx="10906547" cy="4422872"/>
        </p:xfrm>
        <a:graphic>
          <a:graphicData uri="http://schemas.openxmlformats.org/drawingml/2006/table">
            <a:tbl>
              <a:tblPr>
                <a:tableStyleId>{22838BEF-8BB2-4498-84A7-C5851F593DF1}</a:tableStyleId>
              </a:tblPr>
              <a:tblGrid>
                <a:gridCol w="2076849">
                  <a:extLst>
                    <a:ext uri="{9D8B030D-6E8A-4147-A177-3AD203B41FA5}">
                      <a16:colId xmlns:a16="http://schemas.microsoft.com/office/drawing/2014/main" val="1109291525"/>
                    </a:ext>
                  </a:extLst>
                </a:gridCol>
                <a:gridCol w="1668896">
                  <a:extLst>
                    <a:ext uri="{9D8B030D-6E8A-4147-A177-3AD203B41FA5}">
                      <a16:colId xmlns:a16="http://schemas.microsoft.com/office/drawing/2014/main" val="684954266"/>
                    </a:ext>
                  </a:extLst>
                </a:gridCol>
                <a:gridCol w="1792518">
                  <a:extLst>
                    <a:ext uri="{9D8B030D-6E8A-4147-A177-3AD203B41FA5}">
                      <a16:colId xmlns:a16="http://schemas.microsoft.com/office/drawing/2014/main" val="1968360828"/>
                    </a:ext>
                  </a:extLst>
                </a:gridCol>
                <a:gridCol w="1841967">
                  <a:extLst>
                    <a:ext uri="{9D8B030D-6E8A-4147-A177-3AD203B41FA5}">
                      <a16:colId xmlns:a16="http://schemas.microsoft.com/office/drawing/2014/main" val="1553498707"/>
                    </a:ext>
                  </a:extLst>
                </a:gridCol>
                <a:gridCol w="1474192">
                  <a:extLst>
                    <a:ext uri="{9D8B030D-6E8A-4147-A177-3AD203B41FA5}">
                      <a16:colId xmlns:a16="http://schemas.microsoft.com/office/drawing/2014/main" val="597024986"/>
                    </a:ext>
                  </a:extLst>
                </a:gridCol>
                <a:gridCol w="2052125">
                  <a:extLst>
                    <a:ext uri="{9D8B030D-6E8A-4147-A177-3AD203B41FA5}">
                      <a16:colId xmlns:a16="http://schemas.microsoft.com/office/drawing/2014/main" val="2192966765"/>
                    </a:ext>
                  </a:extLst>
                </a:gridCol>
              </a:tblGrid>
              <a:tr h="283852">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139020">
                <a:tc>
                  <a:txBody>
                    <a:bodyPr/>
                    <a:lstStyle/>
                    <a:p>
                      <a:pPr algn="ctr" fontAlgn="ctr"/>
                      <a:r>
                        <a:rPr lang="en-GB" sz="2000" b="0" i="0" u="sng" strike="noStrike" dirty="0">
                          <a:solidFill>
                            <a:srgbClr val="0563C1"/>
                          </a:solidFill>
                          <a:effectLst/>
                          <a:latin typeface="Amasis MT Pro" panose="02040504050005020304" pitchFamily="18" charset="0"/>
                          <a:hlinkClick r:id="rId2"/>
                        </a:rPr>
                        <a:t>Watch three of Steve's Science experiments </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ctr"/>
                      <a:r>
                        <a:rPr lang="en-GB" sz="2000" b="0" i="0" u="sng" strike="noStrike" dirty="0">
                          <a:solidFill>
                            <a:srgbClr val="0563C1"/>
                          </a:solidFill>
                          <a:effectLst/>
                          <a:latin typeface="Amasis MT Pro" panose="02040504050005020304" pitchFamily="18" charset="0"/>
                          <a:hlinkClick r:id="rId3"/>
                        </a:rPr>
                        <a:t>listen to three Crash Courses: </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b"/>
                      <a:r>
                        <a:rPr lang="en-GB" sz="2000" b="0" i="0" u="none" strike="noStrike" dirty="0">
                          <a:solidFill>
                            <a:srgbClr val="000000"/>
                          </a:solidFill>
                          <a:effectLst/>
                          <a:latin typeface="Amasis MT Pro" panose="02040504050005020304" pitchFamily="18" charset="0"/>
                        </a:rPr>
                        <a:t>‘Women in Science: 50 Fearless Pioneers who Changed the World’ Rachel </a:t>
                      </a:r>
                      <a:r>
                        <a:rPr lang="en-GB" sz="2000" b="0" i="0" u="none" strike="noStrike" dirty="0" err="1">
                          <a:solidFill>
                            <a:srgbClr val="000000"/>
                          </a:solidFill>
                          <a:effectLst/>
                          <a:latin typeface="Amasis MT Pro" panose="02040504050005020304" pitchFamily="18" charset="0"/>
                        </a:rPr>
                        <a:t>Ignotofsky</a:t>
                      </a:r>
                      <a:br>
                        <a:rPr lang="en-GB" sz="2000" b="0" i="0" u="none" strike="noStrike" dirty="0">
                          <a:solidFill>
                            <a:srgbClr val="000000"/>
                          </a:solidFill>
                          <a:effectLst/>
                          <a:latin typeface="Amasis MT Pro" panose="02040504050005020304" pitchFamily="18" charset="0"/>
                        </a:rPr>
                      </a:br>
                      <a:r>
                        <a:rPr lang="en-GB" sz="2000" b="0" i="0" u="none" strike="noStrike" dirty="0">
                          <a:solidFill>
                            <a:srgbClr val="000000"/>
                          </a:solidFill>
                          <a:effectLst/>
                          <a:latin typeface="Amasis MT Pro" panose="02040504050005020304" pitchFamily="18" charset="0"/>
                        </a:rPr>
                        <a:t>or any book related to your </a:t>
                      </a:r>
                      <a:r>
                        <a:rPr lang="en-GB" sz="2000" b="0" i="0" u="none" strike="noStrike" dirty="0" err="1">
                          <a:solidFill>
                            <a:srgbClr val="000000"/>
                          </a:solidFill>
                          <a:effectLst/>
                          <a:latin typeface="Amasis MT Pro" panose="02040504050005020304" pitchFamily="18" charset="0"/>
                        </a:rPr>
                        <a:t>scienfitic</a:t>
                      </a:r>
                      <a:r>
                        <a:rPr lang="en-GB" sz="2000" b="0" i="0" u="none" strike="noStrike" dirty="0">
                          <a:solidFill>
                            <a:srgbClr val="000000"/>
                          </a:solidFill>
                          <a:effectLst/>
                          <a:latin typeface="Amasis MT Pro" panose="02040504050005020304" pitchFamily="18" charset="0"/>
                        </a:rPr>
                        <a:t> studies</a:t>
                      </a:r>
                    </a:p>
                  </a:txBody>
                  <a:tcPr marL="9525" marR="9525" marT="9525" marB="0" anchor="ctr"/>
                </a:tc>
                <a:tc>
                  <a:txBody>
                    <a:bodyPr/>
                    <a:lstStyle/>
                    <a:p>
                      <a:pPr algn="ctr" fontAlgn="ctr"/>
                      <a:r>
                        <a:rPr lang="en-GB" sz="2000" b="0" i="0" u="none" strike="noStrike" dirty="0">
                          <a:solidFill>
                            <a:srgbClr val="000000"/>
                          </a:solidFill>
                          <a:effectLst/>
                          <a:latin typeface="Amasis MT Pro" panose="02040504050005020304" pitchFamily="18" charset="0"/>
                        </a:rPr>
                        <a:t>Create a map of the solar system</a:t>
                      </a:r>
                    </a:p>
                  </a:txBody>
                  <a:tcPr marL="9525" marR="9525" marT="9525" marB="0" anchor="ctr"/>
                </a:tc>
                <a:tc>
                  <a:txBody>
                    <a:bodyPr/>
                    <a:lstStyle/>
                    <a:p>
                      <a:pPr algn="ctr" fontAlgn="b"/>
                      <a:r>
                        <a:rPr lang="en-GB" sz="2000" b="0" i="0" u="none" strike="noStrike" dirty="0">
                          <a:solidFill>
                            <a:srgbClr val="000000"/>
                          </a:solidFill>
                          <a:effectLst/>
                          <a:latin typeface="Amasis MT Pro" panose="02040504050005020304" pitchFamily="18" charset="0"/>
                        </a:rPr>
                        <a:t>Climate change – Write a report on the issue and how you might be able to lower your own carbon footprint.</a:t>
                      </a:r>
                    </a:p>
                  </a:txBody>
                  <a:tcPr marL="9525" marR="9525" marT="9525" marB="0" anchor="ctr"/>
                </a:tc>
                <a:tc>
                  <a:txBody>
                    <a:bodyPr/>
                    <a:lstStyle/>
                    <a:p>
                      <a:pPr algn="ctr" fontAlgn="ctr"/>
                      <a:r>
                        <a:rPr lang="en-GB" sz="2000" b="0" i="0" u="none" strike="noStrike" dirty="0">
                          <a:solidFill>
                            <a:srgbClr val="000000"/>
                          </a:solidFill>
                          <a:effectLst/>
                          <a:latin typeface="Amasis MT Pro" panose="02040504050005020304" pitchFamily="18" charset="0"/>
                        </a:rPr>
                        <a:t>Speak to your teacher about entering a STEM competition and do it! </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1056564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B51331-A93A-1C1A-D597-70BE15AC96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0C9747-87F7-7628-1DB2-AEFA8EFF8596}"/>
              </a:ext>
            </a:extLst>
          </p:cNvPr>
          <p:cNvSpPr>
            <a:spLocks noGrp="1"/>
          </p:cNvSpPr>
          <p:nvPr>
            <p:ph type="title"/>
          </p:nvPr>
        </p:nvSpPr>
        <p:spPr>
          <a:xfrm>
            <a:off x="630133" y="255616"/>
            <a:ext cx="10515600" cy="1325563"/>
          </a:xfrm>
        </p:spPr>
        <p:txBody>
          <a:bodyPr/>
          <a:lstStyle/>
          <a:p>
            <a:r>
              <a:rPr lang="en-GB" dirty="0">
                <a:latin typeface="AlphabetSoup Tilt BT" panose="04020905020B06060204" pitchFamily="82" charset="0"/>
              </a:rPr>
              <a:t>Science</a:t>
            </a:r>
          </a:p>
        </p:txBody>
      </p:sp>
      <p:graphicFrame>
        <p:nvGraphicFramePr>
          <p:cNvPr id="6" name="Content Placeholder 5">
            <a:extLst>
              <a:ext uri="{FF2B5EF4-FFF2-40B4-BE49-F238E27FC236}">
                <a16:creationId xmlns:a16="http://schemas.microsoft.com/office/drawing/2014/main" id="{628017A7-AD5D-6DBA-4079-A3B67780E424}"/>
              </a:ext>
            </a:extLst>
          </p:cNvPr>
          <p:cNvGraphicFramePr>
            <a:graphicFrameLocks noGrp="1"/>
          </p:cNvGraphicFramePr>
          <p:nvPr>
            <p:ph idx="1"/>
            <p:extLst>
              <p:ext uri="{D42A27DB-BD31-4B8C-83A1-F6EECF244321}">
                <p14:modId xmlns:p14="http://schemas.microsoft.com/office/powerpoint/2010/main" val="1827602648"/>
              </p:ext>
            </p:extLst>
          </p:nvPr>
        </p:nvGraphicFramePr>
        <p:xfrm>
          <a:off x="687896" y="1690689"/>
          <a:ext cx="10803062" cy="5052872"/>
        </p:xfrm>
        <a:graphic>
          <a:graphicData uri="http://schemas.openxmlformats.org/drawingml/2006/table">
            <a:tbl>
              <a:tblPr>
                <a:tableStyleId>{22838BEF-8BB2-4498-84A7-C5851F593DF1}</a:tableStyleId>
              </a:tblPr>
              <a:tblGrid>
                <a:gridCol w="2057143">
                  <a:extLst>
                    <a:ext uri="{9D8B030D-6E8A-4147-A177-3AD203B41FA5}">
                      <a16:colId xmlns:a16="http://schemas.microsoft.com/office/drawing/2014/main" val="1109291525"/>
                    </a:ext>
                  </a:extLst>
                </a:gridCol>
                <a:gridCol w="1653061">
                  <a:extLst>
                    <a:ext uri="{9D8B030D-6E8A-4147-A177-3AD203B41FA5}">
                      <a16:colId xmlns:a16="http://schemas.microsoft.com/office/drawing/2014/main" val="684954266"/>
                    </a:ext>
                  </a:extLst>
                </a:gridCol>
                <a:gridCol w="1775511">
                  <a:extLst>
                    <a:ext uri="{9D8B030D-6E8A-4147-A177-3AD203B41FA5}">
                      <a16:colId xmlns:a16="http://schemas.microsoft.com/office/drawing/2014/main" val="1968360828"/>
                    </a:ext>
                  </a:extLst>
                </a:gridCol>
                <a:gridCol w="1824490">
                  <a:extLst>
                    <a:ext uri="{9D8B030D-6E8A-4147-A177-3AD203B41FA5}">
                      <a16:colId xmlns:a16="http://schemas.microsoft.com/office/drawing/2014/main" val="1553498707"/>
                    </a:ext>
                  </a:extLst>
                </a:gridCol>
                <a:gridCol w="1460204">
                  <a:extLst>
                    <a:ext uri="{9D8B030D-6E8A-4147-A177-3AD203B41FA5}">
                      <a16:colId xmlns:a16="http://schemas.microsoft.com/office/drawing/2014/main" val="597024986"/>
                    </a:ext>
                  </a:extLst>
                </a:gridCol>
                <a:gridCol w="2032653">
                  <a:extLst>
                    <a:ext uri="{9D8B030D-6E8A-4147-A177-3AD203B41FA5}">
                      <a16:colId xmlns:a16="http://schemas.microsoft.com/office/drawing/2014/main" val="2192966765"/>
                    </a:ext>
                  </a:extLst>
                </a:gridCol>
              </a:tblGrid>
              <a:tr h="349427">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562269">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Watch the evening news – how do the topics discussed relate to science? TASK OUTCOME: Choose 3 topics from the news and write about how science is involved in the topics. 150 words.</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Listen to </a:t>
                      </a:r>
                      <a:r>
                        <a:rPr lang="en-GB" sz="1800" b="0" i="0" u="none" strike="noStrike" kern="1200" dirty="0">
                          <a:solidFill>
                            <a:schemeClr val="dk1"/>
                          </a:solidFill>
                          <a:effectLst/>
                          <a:latin typeface="Amasis MT Pro" panose="02040504050005020304" pitchFamily="18" charset="0"/>
                          <a:ea typeface="+mn-ea"/>
                          <a:cs typeface="+mn-cs"/>
                          <a:hlinkClick r:id="rId2"/>
                        </a:rPr>
                        <a:t>BBC podcasts</a:t>
                      </a:r>
                      <a:r>
                        <a:rPr lang="en-GB" sz="1800" b="0" i="0" kern="1200" dirty="0">
                          <a:solidFill>
                            <a:schemeClr val="dk1"/>
                          </a:solidFill>
                          <a:effectLst/>
                          <a:latin typeface="Amasis MT Pro" panose="02040504050005020304" pitchFamily="18" charset="0"/>
                          <a:ea typeface="+mn-ea"/>
                          <a:cs typeface="+mn-cs"/>
                        </a:rPr>
                        <a:t> exploring curious questions from the audience. TASK OUTCOME: explain something you learn from the episode you have watched. 150 words.</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r>
                        <a:rPr lang="en-GB" sz="1800" b="0" i="0" kern="1200" dirty="0">
                          <a:solidFill>
                            <a:schemeClr val="dk1"/>
                          </a:solidFill>
                          <a:effectLst/>
                          <a:latin typeface="Amasis MT Pro" panose="02040504050005020304" pitchFamily="18" charset="0"/>
                          <a:ea typeface="+mn-ea"/>
                          <a:cs typeface="+mn-cs"/>
                        </a:rPr>
                        <a:t>Read ‘Invincible Microbe: Tuberculosis and the Never Ending Search for a Cure’ by Jim Murphy and Alison Blank</a:t>
                      </a:r>
                    </a:p>
                    <a:p>
                      <a:r>
                        <a:rPr lang="en-GB" sz="1800" b="0" i="0" kern="1200" dirty="0">
                          <a:solidFill>
                            <a:schemeClr val="dk1"/>
                          </a:solidFill>
                          <a:effectLst/>
                          <a:latin typeface="Amasis MT Pro" panose="02040504050005020304" pitchFamily="18" charset="0"/>
                          <a:ea typeface="+mn-ea"/>
                          <a:cs typeface="+mn-cs"/>
                        </a:rPr>
                        <a:t>OR</a:t>
                      </a:r>
                    </a:p>
                    <a:p>
                      <a:r>
                        <a:rPr lang="en-GB" sz="1800" b="0" i="0" kern="1200" dirty="0">
                          <a:solidFill>
                            <a:schemeClr val="dk1"/>
                          </a:solidFill>
                          <a:effectLst/>
                          <a:latin typeface="Amasis MT Pro" panose="02040504050005020304" pitchFamily="18" charset="0"/>
                          <a:ea typeface="+mn-ea"/>
                          <a:cs typeface="+mn-cs"/>
                        </a:rPr>
                        <a:t>Read ‘Big Questions from Little People…’ and ‘Simple Answers from Great Minds’ by Gemma Elwin Harris</a:t>
                      </a:r>
                    </a:p>
                    <a:p>
                      <a:pPr algn="ctr" fontAlgn="b"/>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Make a solar system model from everyday junk re-purposed. TASK OUTCOME: take some photographs of your model and save them to your UNIFROG file.</a:t>
                      </a:r>
                    </a:p>
                    <a:p>
                      <a:pPr algn="ctr" fontAlgn="ctr"/>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algn="ctr" fontAlgn="b"/>
                      <a:r>
                        <a:rPr lang="en-GB" sz="1800" b="0" i="0" kern="1200" dirty="0">
                          <a:solidFill>
                            <a:schemeClr val="dk1"/>
                          </a:solidFill>
                          <a:effectLst/>
                          <a:latin typeface="Amasis MT Pro" panose="02040504050005020304" pitchFamily="18" charset="0"/>
                          <a:ea typeface="+mn-ea"/>
                          <a:cs typeface="+mn-cs"/>
                        </a:rPr>
                        <a:t>hand write a plan and the opening 300 words of a science-based story you have made up (don’t copy another book/film – come up with something original).</a:t>
                      </a:r>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2000" b="0" i="0" u="none" strike="noStrike" dirty="0">
                          <a:solidFill>
                            <a:srgbClr val="000000"/>
                          </a:solidFill>
                          <a:effectLst/>
                          <a:latin typeface="Amasis MT Pro" panose="02040504050005020304" pitchFamily="18" charset="0"/>
                        </a:rPr>
                        <a:t>If you can, </a:t>
                      </a:r>
                      <a:r>
                        <a:rPr lang="en-GB" sz="1800" b="0" i="0" kern="1200" dirty="0">
                          <a:solidFill>
                            <a:schemeClr val="dk1"/>
                          </a:solidFill>
                          <a:effectLst/>
                          <a:latin typeface="Amasis MT Pro" panose="02040504050005020304" pitchFamily="18" charset="0"/>
                          <a:ea typeface="+mn-ea"/>
                          <a:cs typeface="+mn-cs"/>
                        </a:rPr>
                        <a:t>Visit the </a:t>
                      </a:r>
                      <a:r>
                        <a:rPr lang="en-GB" sz="1800" b="0" i="0" u="none" strike="noStrike" kern="1200" dirty="0">
                          <a:solidFill>
                            <a:schemeClr val="dk1"/>
                          </a:solidFill>
                          <a:effectLst/>
                          <a:latin typeface="Amasis MT Pro" panose="02040504050005020304" pitchFamily="18" charset="0"/>
                          <a:ea typeface="+mn-ea"/>
                          <a:cs typeface="+mn-cs"/>
                          <a:hlinkClick r:id="rId3"/>
                        </a:rPr>
                        <a:t>Royal Observatory</a:t>
                      </a:r>
                      <a:r>
                        <a:rPr lang="en-GB" sz="1800" b="0" i="0" kern="1200" dirty="0">
                          <a:solidFill>
                            <a:schemeClr val="dk1"/>
                          </a:solidFill>
                          <a:effectLst/>
                          <a:latin typeface="Amasis MT Pro" panose="02040504050005020304" pitchFamily="18" charset="0"/>
                          <a:ea typeface="+mn-ea"/>
                          <a:cs typeface="+mn-cs"/>
                        </a:rPr>
                        <a:t> in Greenwich</a:t>
                      </a:r>
                    </a:p>
                    <a:p>
                      <a:pPr algn="ctr" fontAlgn="ctr"/>
                      <a:endParaRPr lang="en-GB" sz="2000" b="0" i="0" u="none" strike="noStrike" dirty="0">
                        <a:solidFill>
                          <a:srgbClr val="000000"/>
                        </a:solidFill>
                        <a:effectLst/>
                        <a:latin typeface="Amasis MT Pro" panose="02040504050005020304" pitchFamily="18"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41032169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p:txBody>
          <a:bodyPr/>
          <a:lstStyle/>
          <a:p>
            <a:r>
              <a:rPr lang="en-GB" dirty="0">
                <a:latin typeface="AlphabetSoup Tilt BT" panose="04020905020B06060204" pitchFamily="82" charset="0"/>
              </a:rPr>
              <a:t>German</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594721582"/>
              </p:ext>
            </p:extLst>
          </p:nvPr>
        </p:nvGraphicFramePr>
        <p:xfrm>
          <a:off x="687896" y="1690688"/>
          <a:ext cx="10665903" cy="4527232"/>
        </p:xfrm>
        <a:graphic>
          <a:graphicData uri="http://schemas.openxmlformats.org/drawingml/2006/table">
            <a:tbl>
              <a:tblPr>
                <a:tableStyleId>{22838BEF-8BB2-4498-84A7-C5851F593DF1}</a:tableStyleId>
              </a:tblPr>
              <a:tblGrid>
                <a:gridCol w="2031025">
                  <a:extLst>
                    <a:ext uri="{9D8B030D-6E8A-4147-A177-3AD203B41FA5}">
                      <a16:colId xmlns:a16="http://schemas.microsoft.com/office/drawing/2014/main" val="1109291525"/>
                    </a:ext>
                  </a:extLst>
                </a:gridCol>
                <a:gridCol w="1632073">
                  <a:extLst>
                    <a:ext uri="{9D8B030D-6E8A-4147-A177-3AD203B41FA5}">
                      <a16:colId xmlns:a16="http://schemas.microsoft.com/office/drawing/2014/main" val="684954266"/>
                    </a:ext>
                  </a:extLst>
                </a:gridCol>
                <a:gridCol w="1752968">
                  <a:extLst>
                    <a:ext uri="{9D8B030D-6E8A-4147-A177-3AD203B41FA5}">
                      <a16:colId xmlns:a16="http://schemas.microsoft.com/office/drawing/2014/main" val="1968360828"/>
                    </a:ext>
                  </a:extLst>
                </a:gridCol>
                <a:gridCol w="1801326">
                  <a:extLst>
                    <a:ext uri="{9D8B030D-6E8A-4147-A177-3AD203B41FA5}">
                      <a16:colId xmlns:a16="http://schemas.microsoft.com/office/drawing/2014/main" val="1553498707"/>
                    </a:ext>
                  </a:extLst>
                </a:gridCol>
                <a:gridCol w="1441665">
                  <a:extLst>
                    <a:ext uri="{9D8B030D-6E8A-4147-A177-3AD203B41FA5}">
                      <a16:colId xmlns:a16="http://schemas.microsoft.com/office/drawing/2014/main" val="597024986"/>
                    </a:ext>
                  </a:extLst>
                </a:gridCol>
                <a:gridCol w="2006846">
                  <a:extLst>
                    <a:ext uri="{9D8B030D-6E8A-4147-A177-3AD203B41FA5}">
                      <a16:colId xmlns:a16="http://schemas.microsoft.com/office/drawing/2014/main" val="2192966765"/>
                    </a:ext>
                  </a:extLst>
                </a:gridCol>
              </a:tblGrid>
              <a:tr h="503358">
                <a:tc>
                  <a:txBody>
                    <a:bodyPr/>
                    <a:lstStyle/>
                    <a:p>
                      <a:pPr algn="ctr" fontAlgn="ctr"/>
                      <a:r>
                        <a:rPr lang="en-GB" sz="2000" u="none" strike="noStrike" dirty="0">
                          <a:effectLst/>
                          <a:latin typeface="Modern Love" panose="04090805081005020601" pitchFamily="82" charset="0"/>
                        </a:rPr>
                        <a:t>Watch</a:t>
                      </a:r>
                      <a:endParaRPr lang="en-GB" sz="20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2000" u="none" strike="noStrike" dirty="0">
                          <a:effectLst/>
                          <a:latin typeface="Modern Love" panose="04090805081005020601" pitchFamily="82" charset="0"/>
                        </a:rPr>
                        <a:t>Listen</a:t>
                      </a:r>
                      <a:endParaRPr lang="en-GB" sz="20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2000" u="none" strike="noStrike" dirty="0">
                          <a:effectLst/>
                          <a:latin typeface="Modern Love" panose="04090805081005020601" pitchFamily="82" charset="0"/>
                        </a:rPr>
                        <a:t>Read</a:t>
                      </a:r>
                      <a:endParaRPr lang="en-GB" sz="20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2000" u="none" strike="noStrike" dirty="0">
                          <a:effectLst/>
                          <a:latin typeface="Modern Love" panose="04090805081005020601" pitchFamily="82" charset="0"/>
                        </a:rPr>
                        <a:t>Create</a:t>
                      </a:r>
                      <a:endParaRPr lang="en-GB" sz="20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2000" u="none" strike="noStrike" dirty="0">
                          <a:effectLst/>
                          <a:latin typeface="Modern Love" panose="04090805081005020601" pitchFamily="82" charset="0"/>
                        </a:rPr>
                        <a:t>Write</a:t>
                      </a:r>
                      <a:endParaRPr lang="en-GB" sz="20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2000" u="none" strike="noStrike" dirty="0">
                          <a:effectLst/>
                          <a:latin typeface="Modern Love" panose="04090805081005020601" pitchFamily="82" charset="0"/>
                        </a:rPr>
                        <a:t>Do</a:t>
                      </a:r>
                      <a:endParaRPr lang="en-GB" sz="20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023874">
                <a:tc>
                  <a:txBody>
                    <a:bodyPr/>
                    <a:lstStyle/>
                    <a:p>
                      <a:pPr algn="ctr" fontAlgn="b"/>
                      <a:r>
                        <a:rPr lang="en-GB" sz="2000" b="0" i="0" u="none" strike="noStrike" dirty="0">
                          <a:solidFill>
                            <a:srgbClr val="000000"/>
                          </a:solidFill>
                          <a:effectLst/>
                          <a:latin typeface="Amasis MT Pro" panose="02040504050005020304" pitchFamily="18" charset="0"/>
                        </a:rPr>
                        <a:t>Watch the film: Das </a:t>
                      </a:r>
                      <a:r>
                        <a:rPr lang="en-GB" sz="2000" b="0" i="0" u="none" strike="noStrike" dirty="0" err="1">
                          <a:solidFill>
                            <a:srgbClr val="000000"/>
                          </a:solidFill>
                          <a:effectLst/>
                          <a:latin typeface="Amasis MT Pro" panose="02040504050005020304" pitchFamily="18" charset="0"/>
                        </a:rPr>
                        <a:t>Wunder</a:t>
                      </a:r>
                      <a:r>
                        <a:rPr lang="en-GB" sz="2000" b="0" i="0" u="none" strike="noStrike" dirty="0">
                          <a:solidFill>
                            <a:srgbClr val="000000"/>
                          </a:solidFill>
                          <a:effectLst/>
                          <a:latin typeface="Amasis MT Pro" panose="02040504050005020304" pitchFamily="18" charset="0"/>
                        </a:rPr>
                        <a:t> von Bern about the 1954 World Cup (The whole film is on YouTube in German with English subtitles)</a:t>
                      </a:r>
                    </a:p>
                  </a:txBody>
                  <a:tcPr marL="9525" marR="9525" marT="9525" marB="0" anchor="ctr"/>
                </a:tc>
                <a:tc>
                  <a:txBody>
                    <a:bodyPr/>
                    <a:lstStyle/>
                    <a:p>
                      <a:pPr algn="ctr" fontAlgn="ctr"/>
                      <a:r>
                        <a:rPr lang="en-GB" sz="2000" b="0" i="0" u="none" strike="noStrike" dirty="0">
                          <a:solidFill>
                            <a:srgbClr val="000000"/>
                          </a:solidFill>
                          <a:effectLst/>
                          <a:latin typeface="Amasis MT Pro" panose="02040504050005020304" pitchFamily="18" charset="0"/>
                        </a:rPr>
                        <a:t>Listen to a German song and learn it! </a:t>
                      </a:r>
                    </a:p>
                  </a:txBody>
                  <a:tcPr marL="9525" marR="9525" marT="9525" marB="0" anchor="ctr"/>
                </a:tc>
                <a:tc>
                  <a:txBody>
                    <a:bodyPr/>
                    <a:lstStyle/>
                    <a:p>
                      <a:pPr algn="ctr" fontAlgn="b"/>
                      <a:r>
                        <a:rPr lang="en-GB" sz="2000" b="0" i="0" u="sng" strike="noStrike" dirty="0">
                          <a:solidFill>
                            <a:srgbClr val="0563C1"/>
                          </a:solidFill>
                          <a:effectLst/>
                          <a:latin typeface="Amasis MT Pro" panose="02040504050005020304" pitchFamily="18" charset="0"/>
                          <a:hlinkClick r:id="rId2"/>
                        </a:rPr>
                        <a:t>Read a Mary </a:t>
                      </a:r>
                      <a:r>
                        <a:rPr lang="en-GB" sz="2000" b="0" i="0" u="sng" strike="noStrike" dirty="0" err="1">
                          <a:solidFill>
                            <a:srgbClr val="0563C1"/>
                          </a:solidFill>
                          <a:effectLst/>
                          <a:latin typeface="Amasis MT Pro" panose="02040504050005020304" pitchFamily="18" charset="0"/>
                          <a:hlinkClick r:id="rId2"/>
                        </a:rPr>
                        <a:t>Glasglow</a:t>
                      </a:r>
                      <a:r>
                        <a:rPr lang="en-GB" sz="2000" b="0" i="0" u="sng" strike="noStrike" dirty="0">
                          <a:solidFill>
                            <a:srgbClr val="0563C1"/>
                          </a:solidFill>
                          <a:effectLst/>
                          <a:latin typeface="Amasis MT Pro" panose="02040504050005020304" pitchFamily="18" charset="0"/>
                          <a:hlinkClick r:id="rId2"/>
                        </a:rPr>
                        <a:t> magazine in German: </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b"/>
                      <a:r>
                        <a:rPr lang="en-GB" sz="2000" b="0" i="0" u="none" strike="noStrike" dirty="0">
                          <a:solidFill>
                            <a:srgbClr val="000000"/>
                          </a:solidFill>
                          <a:effectLst/>
                          <a:latin typeface="Amasis MT Pro" panose="02040504050005020304" pitchFamily="18" charset="0"/>
                        </a:rPr>
                        <a:t>Prepare a vocab booklet for a trip to Germany with key vocab and phrases</a:t>
                      </a:r>
                    </a:p>
                  </a:txBody>
                  <a:tcPr marL="9525" marR="9525" marT="9525" marB="0" anchor="ctr"/>
                </a:tc>
                <a:tc>
                  <a:txBody>
                    <a:bodyPr/>
                    <a:lstStyle/>
                    <a:p>
                      <a:pPr algn="ctr" fontAlgn="b"/>
                      <a:r>
                        <a:rPr lang="en-GB" sz="2000" b="0" i="0" u="sng" strike="noStrike" dirty="0" err="1">
                          <a:solidFill>
                            <a:srgbClr val="0563C1"/>
                          </a:solidFill>
                          <a:effectLst/>
                          <a:latin typeface="Amasis MT Pro" panose="02040504050005020304" pitchFamily="18" charset="0"/>
                          <a:hlinkClick r:id="rId3"/>
                        </a:rPr>
                        <a:t>Compelete</a:t>
                      </a:r>
                      <a:r>
                        <a:rPr lang="en-GB" sz="2000" b="0" i="0" u="sng" strike="noStrike" dirty="0">
                          <a:solidFill>
                            <a:srgbClr val="0563C1"/>
                          </a:solidFill>
                          <a:effectLst/>
                          <a:latin typeface="Amasis MT Pro" panose="02040504050005020304" pitchFamily="18" charset="0"/>
                          <a:hlinkClick r:id="rId3"/>
                        </a:rPr>
                        <a:t> five of these comprehension activities </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b"/>
                      <a:r>
                        <a:rPr lang="en-GB" sz="2000" b="0" i="0" u="none" strike="noStrike" dirty="0">
                          <a:solidFill>
                            <a:srgbClr val="000000"/>
                          </a:solidFill>
                          <a:effectLst/>
                          <a:latin typeface="Amasis MT Pro" panose="02040504050005020304" pitchFamily="18" charset="0"/>
                        </a:rPr>
                        <a:t>Put your phone settings or the settings on your favourite computer game into German.</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40448438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p:txBody>
          <a:bodyPr/>
          <a:lstStyle/>
          <a:p>
            <a:r>
              <a:rPr lang="en-GB" dirty="0">
                <a:latin typeface="AlphabetSoup Tilt BT" panose="04020905020B06060204" pitchFamily="82" charset="0"/>
              </a:rPr>
              <a:t>Spanish</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588354231"/>
              </p:ext>
            </p:extLst>
          </p:nvPr>
        </p:nvGraphicFramePr>
        <p:xfrm>
          <a:off x="687897" y="1690688"/>
          <a:ext cx="9404742" cy="3428986"/>
        </p:xfrm>
        <a:graphic>
          <a:graphicData uri="http://schemas.openxmlformats.org/drawingml/2006/table">
            <a:tbl>
              <a:tblPr>
                <a:tableStyleId>{22838BEF-8BB2-4498-84A7-C5851F593DF1}</a:tableStyleId>
              </a:tblPr>
              <a:tblGrid>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271199">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sng" strike="noStrike" dirty="0">
                          <a:solidFill>
                            <a:srgbClr val="0563C1"/>
                          </a:solidFill>
                          <a:effectLst/>
                          <a:latin typeface="Amasis MT Pro" panose="02040504050005020304" pitchFamily="18" charset="0"/>
                          <a:hlinkClick r:id="rId2"/>
                        </a:rPr>
                        <a:t>Watch two of these videos: </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ctr"/>
                      <a:r>
                        <a:rPr lang="en-GB" sz="2000" b="0" i="0" u="sng" strike="noStrike">
                          <a:solidFill>
                            <a:srgbClr val="0563C1"/>
                          </a:solidFill>
                          <a:effectLst/>
                          <a:latin typeface="Amasis MT Pro" panose="02040504050005020304" pitchFamily="18" charset="0"/>
                          <a:hlinkClick r:id="rId3"/>
                        </a:rPr>
                        <a:t>Listen to a Coffee Break podcast!</a:t>
                      </a:r>
                      <a:endParaRPr lang="en-GB" sz="2000" b="0" i="0" u="sng" strike="noStrike">
                        <a:solidFill>
                          <a:srgbClr val="0563C1"/>
                        </a:solidFill>
                        <a:effectLst/>
                        <a:latin typeface="Amasis MT Pro" panose="02040504050005020304" pitchFamily="18" charset="0"/>
                      </a:endParaRPr>
                    </a:p>
                  </a:txBody>
                  <a:tcPr marL="9525" marR="9525" marT="9525" marB="0" anchor="ctr"/>
                </a:tc>
                <a:tc>
                  <a:txBody>
                    <a:bodyPr/>
                    <a:lstStyle/>
                    <a:p>
                      <a:pPr algn="ctr" fontAlgn="b"/>
                      <a:r>
                        <a:rPr lang="en-GB" sz="2000" b="0" i="0" u="sng" strike="noStrike" dirty="0">
                          <a:solidFill>
                            <a:srgbClr val="0563C1"/>
                          </a:solidFill>
                          <a:effectLst/>
                          <a:latin typeface="Amasis MT Pro" panose="02040504050005020304" pitchFamily="18" charset="0"/>
                          <a:hlinkClick r:id="rId4"/>
                        </a:rPr>
                        <a:t>Read a Mary </a:t>
                      </a:r>
                      <a:r>
                        <a:rPr lang="en-GB" sz="2000" b="0" i="0" u="sng" strike="noStrike" dirty="0" err="1">
                          <a:solidFill>
                            <a:srgbClr val="0563C1"/>
                          </a:solidFill>
                          <a:effectLst/>
                          <a:latin typeface="Amasis MT Pro" panose="02040504050005020304" pitchFamily="18" charset="0"/>
                          <a:hlinkClick r:id="rId4"/>
                        </a:rPr>
                        <a:t>Glasglow</a:t>
                      </a:r>
                      <a:r>
                        <a:rPr lang="en-GB" sz="2000" b="0" i="0" u="sng" strike="noStrike" dirty="0">
                          <a:solidFill>
                            <a:srgbClr val="0563C1"/>
                          </a:solidFill>
                          <a:effectLst/>
                          <a:latin typeface="Amasis MT Pro" panose="02040504050005020304" pitchFamily="18" charset="0"/>
                          <a:hlinkClick r:id="rId4"/>
                        </a:rPr>
                        <a:t> magazine in Spanish: https://es.maryglasgowplus.com/magazines</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b"/>
                      <a:r>
                        <a:rPr lang="en-GB" sz="2000" b="0" i="0" u="sng" strike="noStrike" dirty="0">
                          <a:solidFill>
                            <a:srgbClr val="0563C1"/>
                          </a:solidFill>
                          <a:effectLst/>
                          <a:latin typeface="Amasis MT Pro" panose="02040504050005020304" pitchFamily="18" charset="0"/>
                          <a:hlinkClick r:id="rId5"/>
                        </a:rPr>
                        <a:t>Keep in touch with the latest Spanish news and create an information poster</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ctr"/>
                      <a:r>
                        <a:rPr lang="en-GB" sz="2000" b="0" i="0" u="none" strike="noStrike" dirty="0">
                          <a:solidFill>
                            <a:srgbClr val="000000"/>
                          </a:solidFill>
                          <a:effectLst/>
                          <a:latin typeface="Amasis MT Pro" panose="02040504050005020304" pitchFamily="18" charset="0"/>
                        </a:rPr>
                        <a:t>Plan a long weekend in Barcelona. Write up your </a:t>
                      </a:r>
                      <a:r>
                        <a:rPr lang="en-GB" sz="2000" b="0" i="0" u="none" strike="noStrike" dirty="0" err="1">
                          <a:solidFill>
                            <a:srgbClr val="000000"/>
                          </a:solidFill>
                          <a:effectLst/>
                          <a:latin typeface="Amasis MT Pro" panose="02040504050005020304" pitchFamily="18" charset="0"/>
                        </a:rPr>
                        <a:t>itinery</a:t>
                      </a:r>
                      <a:r>
                        <a:rPr lang="en-GB" sz="2000" b="0" i="0" u="none" strike="noStrike" dirty="0">
                          <a:solidFill>
                            <a:srgbClr val="000000"/>
                          </a:solidFill>
                          <a:effectLst/>
                          <a:latin typeface="Amasis MT Pro" panose="02040504050005020304" pitchFamily="18" charset="0"/>
                        </a:rPr>
                        <a:t>! </a:t>
                      </a:r>
                    </a:p>
                  </a:txBody>
                  <a:tcPr marL="9525" marR="9525" marT="9525" marB="0" anchor="ctr"/>
                </a:tc>
                <a:tc>
                  <a:txBody>
                    <a:bodyPr/>
                    <a:lstStyle/>
                    <a:p>
                      <a:pPr algn="ctr" fontAlgn="b"/>
                      <a:r>
                        <a:rPr lang="en-GB" sz="2000" b="0" i="0" u="none" strike="noStrike" dirty="0">
                          <a:solidFill>
                            <a:srgbClr val="000000"/>
                          </a:solidFill>
                          <a:effectLst/>
                          <a:latin typeface="Amasis MT Pro" panose="02040504050005020304" pitchFamily="18" charset="0"/>
                        </a:rPr>
                        <a:t>Put your phone settings or the settings on your favourite computer game into Spanish.</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9764563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0DF23-DA1F-307E-C5FA-422EAA014F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17557D-6AE3-6729-B2CC-BCD5C8D81E37}"/>
              </a:ext>
            </a:extLst>
          </p:cNvPr>
          <p:cNvSpPr>
            <a:spLocks noGrp="1"/>
          </p:cNvSpPr>
          <p:nvPr>
            <p:ph type="title"/>
          </p:nvPr>
        </p:nvSpPr>
        <p:spPr>
          <a:xfrm>
            <a:off x="137160" y="-122555"/>
            <a:ext cx="10515600" cy="1325563"/>
          </a:xfrm>
        </p:spPr>
        <p:txBody>
          <a:bodyPr/>
          <a:lstStyle/>
          <a:p>
            <a:r>
              <a:rPr lang="en-GB" dirty="0">
                <a:latin typeface="AlphabetSoup Tilt BT" panose="04020905020B06060204" pitchFamily="82" charset="0"/>
              </a:rPr>
              <a:t>Spanish</a:t>
            </a:r>
          </a:p>
        </p:txBody>
      </p:sp>
      <p:graphicFrame>
        <p:nvGraphicFramePr>
          <p:cNvPr id="6" name="Content Placeholder 5">
            <a:extLst>
              <a:ext uri="{FF2B5EF4-FFF2-40B4-BE49-F238E27FC236}">
                <a16:creationId xmlns:a16="http://schemas.microsoft.com/office/drawing/2014/main" id="{E326BF12-E391-8245-4747-3E0012195007}"/>
              </a:ext>
            </a:extLst>
          </p:cNvPr>
          <p:cNvGraphicFramePr>
            <a:graphicFrameLocks noGrp="1"/>
          </p:cNvGraphicFramePr>
          <p:nvPr>
            <p:ph idx="1"/>
            <p:extLst>
              <p:ext uri="{D42A27DB-BD31-4B8C-83A1-F6EECF244321}">
                <p14:modId xmlns:p14="http://schemas.microsoft.com/office/powerpoint/2010/main" val="2465625565"/>
              </p:ext>
            </p:extLst>
          </p:nvPr>
        </p:nvGraphicFramePr>
        <p:xfrm>
          <a:off x="580168" y="1203008"/>
          <a:ext cx="11031663" cy="5302765"/>
        </p:xfrm>
        <a:graphic>
          <a:graphicData uri="http://schemas.openxmlformats.org/drawingml/2006/table">
            <a:tbl>
              <a:tblPr>
                <a:tableStyleId>{22838BEF-8BB2-4498-84A7-C5851F593DF1}</a:tableStyleId>
              </a:tblPr>
              <a:tblGrid>
                <a:gridCol w="2560251">
                  <a:extLst>
                    <a:ext uri="{9D8B030D-6E8A-4147-A177-3AD203B41FA5}">
                      <a16:colId xmlns:a16="http://schemas.microsoft.com/office/drawing/2014/main" val="1109291525"/>
                    </a:ext>
                  </a:extLst>
                </a:gridCol>
                <a:gridCol w="1601176">
                  <a:extLst>
                    <a:ext uri="{9D8B030D-6E8A-4147-A177-3AD203B41FA5}">
                      <a16:colId xmlns:a16="http://schemas.microsoft.com/office/drawing/2014/main" val="684954266"/>
                    </a:ext>
                  </a:extLst>
                </a:gridCol>
                <a:gridCol w="1719783">
                  <a:extLst>
                    <a:ext uri="{9D8B030D-6E8A-4147-A177-3AD203B41FA5}">
                      <a16:colId xmlns:a16="http://schemas.microsoft.com/office/drawing/2014/main" val="1968360828"/>
                    </a:ext>
                  </a:extLst>
                </a:gridCol>
                <a:gridCol w="1767225">
                  <a:extLst>
                    <a:ext uri="{9D8B030D-6E8A-4147-A177-3AD203B41FA5}">
                      <a16:colId xmlns:a16="http://schemas.microsoft.com/office/drawing/2014/main" val="1553498707"/>
                    </a:ext>
                  </a:extLst>
                </a:gridCol>
                <a:gridCol w="1414373">
                  <a:extLst>
                    <a:ext uri="{9D8B030D-6E8A-4147-A177-3AD203B41FA5}">
                      <a16:colId xmlns:a16="http://schemas.microsoft.com/office/drawing/2014/main" val="597024986"/>
                    </a:ext>
                  </a:extLst>
                </a:gridCol>
                <a:gridCol w="1968855">
                  <a:extLst>
                    <a:ext uri="{9D8B030D-6E8A-4147-A177-3AD203B41FA5}">
                      <a16:colId xmlns:a16="http://schemas.microsoft.com/office/drawing/2014/main" val="2192966765"/>
                    </a:ext>
                  </a:extLst>
                </a:gridCol>
              </a:tblGrid>
              <a:tr h="325000">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477187">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Watch 3 Spanish television advertisements. How are they different to adverts in the UK? TASK OUTCOME: hand write your response and explain your ideas. 100 words in English.</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Listen to some Spanish music – what do you like/dislike about it? TASK OUTCOME:  respond to the question and explain what you have listened to as well. 100 words in English.</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Read one of</a:t>
                      </a:r>
                      <a:r>
                        <a:rPr lang="en-GB" sz="1800" b="0" i="0" u="none" strike="noStrike" kern="1200" dirty="0">
                          <a:solidFill>
                            <a:schemeClr val="dk1"/>
                          </a:solidFill>
                          <a:effectLst/>
                          <a:latin typeface="Amasis MT Pro" panose="02040504050005020304" pitchFamily="18" charset="0"/>
                          <a:ea typeface="+mn-ea"/>
                          <a:cs typeface="+mn-cs"/>
                          <a:hlinkClick r:id="rId2"/>
                        </a:rPr>
                        <a:t> these</a:t>
                      </a:r>
                      <a:r>
                        <a:rPr lang="en-GB" sz="1800" b="0" i="0" kern="1200" dirty="0">
                          <a:solidFill>
                            <a:schemeClr val="dk1"/>
                          </a:solidFill>
                          <a:effectLst/>
                          <a:latin typeface="Amasis MT Pro" panose="02040504050005020304" pitchFamily="18" charset="0"/>
                          <a:ea typeface="+mn-ea"/>
                          <a:cs typeface="+mn-cs"/>
                        </a:rPr>
                        <a:t> articles.</a:t>
                      </a:r>
                    </a:p>
                    <a:p>
                      <a:pPr algn="ctr" fontAlgn="b"/>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Create a welcome postcard in Spanish for someone joining Year 7 at Verulam from Spain – what would they need to know? Can you write it in Spanish? TASK OUTCOME: save a copy of your work in your UNIFROG file as evidence for this task.</a:t>
                      </a:r>
                    </a:p>
                    <a:p>
                      <a:pPr algn="ctr" fontAlgn="b"/>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ctr"/>
                      <a:r>
                        <a:rPr lang="en-GB" sz="1800" b="0" i="0" kern="1200" dirty="0">
                          <a:solidFill>
                            <a:schemeClr val="dk1"/>
                          </a:solidFill>
                          <a:effectLst/>
                          <a:latin typeface="Amasis MT Pro" panose="02040504050005020304" pitchFamily="18" charset="0"/>
                          <a:ea typeface="+mn-ea"/>
                          <a:cs typeface="+mn-cs"/>
                        </a:rPr>
                        <a:t>hand write an account of a sporting event – in Spanish.</a:t>
                      </a:r>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Go onto Google Maps and explore a Spanish town or village of your choice. TASK OUTCOME: hand write a leaflet to advertise the place you have researched to encourage tourism. Include images in your leaflet.</a:t>
                      </a:r>
                    </a:p>
                    <a:p>
                      <a:pPr algn="ctr" fontAlgn="b"/>
                      <a:endParaRPr lang="en-GB" sz="2000" b="0" i="0" u="none" strike="noStrike" dirty="0">
                        <a:solidFill>
                          <a:srgbClr val="000000"/>
                        </a:solidFill>
                        <a:effectLst/>
                        <a:latin typeface="Amasis MT Pro" panose="02040504050005020304" pitchFamily="18"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6190862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p:txBody>
          <a:bodyPr/>
          <a:lstStyle/>
          <a:p>
            <a:r>
              <a:rPr lang="en-GB" dirty="0">
                <a:latin typeface="AlphabetSoup Tilt BT" panose="04020905020B06060204" pitchFamily="82" charset="0"/>
              </a:rPr>
              <a:t>French</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2298466631"/>
              </p:ext>
            </p:extLst>
          </p:nvPr>
        </p:nvGraphicFramePr>
        <p:xfrm>
          <a:off x="687896" y="1690688"/>
          <a:ext cx="10818302" cy="4207192"/>
        </p:xfrm>
        <a:graphic>
          <a:graphicData uri="http://schemas.openxmlformats.org/drawingml/2006/table">
            <a:tbl>
              <a:tblPr>
                <a:tableStyleId>{22838BEF-8BB2-4498-84A7-C5851F593DF1}</a:tableStyleId>
              </a:tblPr>
              <a:tblGrid>
                <a:gridCol w="2060045">
                  <a:extLst>
                    <a:ext uri="{9D8B030D-6E8A-4147-A177-3AD203B41FA5}">
                      <a16:colId xmlns:a16="http://schemas.microsoft.com/office/drawing/2014/main" val="1109291525"/>
                    </a:ext>
                  </a:extLst>
                </a:gridCol>
                <a:gridCol w="1655393">
                  <a:extLst>
                    <a:ext uri="{9D8B030D-6E8A-4147-A177-3AD203B41FA5}">
                      <a16:colId xmlns:a16="http://schemas.microsoft.com/office/drawing/2014/main" val="684954266"/>
                    </a:ext>
                  </a:extLst>
                </a:gridCol>
                <a:gridCol w="1778015">
                  <a:extLst>
                    <a:ext uri="{9D8B030D-6E8A-4147-A177-3AD203B41FA5}">
                      <a16:colId xmlns:a16="http://schemas.microsoft.com/office/drawing/2014/main" val="1968360828"/>
                    </a:ext>
                  </a:extLst>
                </a:gridCol>
                <a:gridCol w="1827064">
                  <a:extLst>
                    <a:ext uri="{9D8B030D-6E8A-4147-A177-3AD203B41FA5}">
                      <a16:colId xmlns:a16="http://schemas.microsoft.com/office/drawing/2014/main" val="1553498707"/>
                    </a:ext>
                  </a:extLst>
                </a:gridCol>
                <a:gridCol w="1462264">
                  <a:extLst>
                    <a:ext uri="{9D8B030D-6E8A-4147-A177-3AD203B41FA5}">
                      <a16:colId xmlns:a16="http://schemas.microsoft.com/office/drawing/2014/main" val="597024986"/>
                    </a:ext>
                  </a:extLst>
                </a:gridCol>
                <a:gridCol w="2035521">
                  <a:extLst>
                    <a:ext uri="{9D8B030D-6E8A-4147-A177-3AD203B41FA5}">
                      <a16:colId xmlns:a16="http://schemas.microsoft.com/office/drawing/2014/main" val="2192966765"/>
                    </a:ext>
                  </a:extLst>
                </a:gridCol>
              </a:tblGrid>
              <a:tr h="466443">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740749">
                <a:tc>
                  <a:txBody>
                    <a:bodyPr/>
                    <a:lstStyle/>
                    <a:p>
                      <a:pPr algn="ctr" fontAlgn="ctr"/>
                      <a:r>
                        <a:rPr lang="en-GB" sz="2000" b="0" i="0" u="sng" strike="noStrike" dirty="0">
                          <a:solidFill>
                            <a:srgbClr val="0563C1"/>
                          </a:solidFill>
                          <a:effectLst/>
                          <a:latin typeface="Amasis MT Pro" panose="02040504050005020304" pitchFamily="18" charset="0"/>
                          <a:hlinkClick r:id="rId2"/>
                        </a:rPr>
                        <a:t>Watch this! </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ctr"/>
                      <a:r>
                        <a:rPr lang="en-GB" sz="2000" b="0" i="0" u="sng" strike="noStrike">
                          <a:solidFill>
                            <a:srgbClr val="0563C1"/>
                          </a:solidFill>
                          <a:effectLst/>
                          <a:latin typeface="Amasis MT Pro" panose="02040504050005020304" pitchFamily="18" charset="0"/>
                          <a:hlinkClick r:id="rId3"/>
                        </a:rPr>
                        <a:t>Listen to a French podcast: </a:t>
                      </a:r>
                      <a:endParaRPr lang="en-GB" sz="2000" b="0" i="0" u="sng" strike="noStrike">
                        <a:solidFill>
                          <a:srgbClr val="0563C1"/>
                        </a:solidFill>
                        <a:effectLst/>
                        <a:latin typeface="Amasis MT Pro" panose="02040504050005020304" pitchFamily="18" charset="0"/>
                      </a:endParaRPr>
                    </a:p>
                  </a:txBody>
                  <a:tcPr marL="9525" marR="9525" marT="9525" marB="0" anchor="ctr"/>
                </a:tc>
                <a:tc>
                  <a:txBody>
                    <a:bodyPr/>
                    <a:lstStyle/>
                    <a:p>
                      <a:pPr algn="ctr" fontAlgn="ctr"/>
                      <a:r>
                        <a:rPr lang="en-GB" sz="2000" b="0" i="0" u="sng" strike="noStrike" dirty="0">
                          <a:solidFill>
                            <a:srgbClr val="0563C1"/>
                          </a:solidFill>
                          <a:effectLst/>
                          <a:latin typeface="Amasis MT Pro" panose="02040504050005020304" pitchFamily="18" charset="0"/>
                          <a:hlinkClick r:id="rId4"/>
                        </a:rPr>
                        <a:t>Read your favourite story from the list in French - how much do you understand? Can you translate it? </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ctr"/>
                      <a:r>
                        <a:rPr lang="en-GB" sz="2000" b="0" i="0" u="none" strike="noStrike">
                          <a:solidFill>
                            <a:srgbClr val="000000"/>
                          </a:solidFill>
                          <a:effectLst/>
                          <a:latin typeface="Amasis MT Pro" panose="02040504050005020304" pitchFamily="18" charset="0"/>
                        </a:rPr>
                        <a:t>Research a famous French</a:t>
                      </a:r>
                      <a:br>
                        <a:rPr lang="en-GB" sz="2000" b="0" i="0" u="none" strike="noStrike">
                          <a:solidFill>
                            <a:srgbClr val="000000"/>
                          </a:solidFill>
                          <a:effectLst/>
                          <a:latin typeface="Amasis MT Pro" panose="02040504050005020304" pitchFamily="18" charset="0"/>
                        </a:rPr>
                      </a:br>
                      <a:r>
                        <a:rPr lang="en-GB" sz="2000" b="0" i="0" u="none" strike="noStrike">
                          <a:solidFill>
                            <a:srgbClr val="000000"/>
                          </a:solidFill>
                          <a:effectLst/>
                          <a:latin typeface="Amasis MT Pro" panose="02040504050005020304" pitchFamily="18" charset="0"/>
                        </a:rPr>
                        <a:t>sportsperson or actor and</a:t>
                      </a:r>
                      <a:br>
                        <a:rPr lang="en-GB" sz="2000" b="0" i="0" u="none" strike="noStrike">
                          <a:solidFill>
                            <a:srgbClr val="000000"/>
                          </a:solidFill>
                          <a:effectLst/>
                          <a:latin typeface="Amasis MT Pro" panose="02040504050005020304" pitchFamily="18" charset="0"/>
                        </a:rPr>
                      </a:br>
                      <a:r>
                        <a:rPr lang="en-GB" sz="2000" b="0" i="0" u="none" strike="noStrike">
                          <a:solidFill>
                            <a:srgbClr val="000000"/>
                          </a:solidFill>
                          <a:effectLst/>
                          <a:latin typeface="Amasis MT Pro" panose="02040504050005020304" pitchFamily="18" charset="0"/>
                        </a:rPr>
                        <a:t>create a PowerPoint presentation </a:t>
                      </a:r>
                    </a:p>
                  </a:txBody>
                  <a:tcPr marL="9525" marR="9525" marT="9525" marB="0" anchor="ctr"/>
                </a:tc>
                <a:tc>
                  <a:txBody>
                    <a:bodyPr/>
                    <a:lstStyle/>
                    <a:p>
                      <a:pPr algn="ctr" fontAlgn="ctr"/>
                      <a:r>
                        <a:rPr lang="en-GB" sz="2000" b="0" i="0" u="sng" strike="noStrike" dirty="0">
                          <a:solidFill>
                            <a:srgbClr val="0563C1"/>
                          </a:solidFill>
                          <a:effectLst/>
                          <a:latin typeface="Amasis MT Pro" panose="02040504050005020304" pitchFamily="18" charset="0"/>
                          <a:hlinkClick r:id="rId5"/>
                        </a:rPr>
                        <a:t>Keep in touch with the latest French news at and write down three interesting news reports</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ctr"/>
                      <a:r>
                        <a:rPr lang="en-GB" sz="2000" b="0" i="0" u="sng" strike="noStrike" dirty="0">
                          <a:solidFill>
                            <a:srgbClr val="0563C1"/>
                          </a:solidFill>
                          <a:effectLst/>
                          <a:latin typeface="Amasis MT Pro" panose="02040504050005020304" pitchFamily="18" charset="0"/>
                          <a:hlinkClick r:id="rId6"/>
                        </a:rPr>
                        <a:t>Go on a Virtual Tour of Paris!</a:t>
                      </a:r>
                      <a:endParaRPr lang="en-GB" sz="2000" b="0" i="0" u="sng" strike="noStrike" dirty="0">
                        <a:solidFill>
                          <a:srgbClr val="0563C1"/>
                        </a:solidFill>
                        <a:effectLst/>
                        <a:latin typeface="Amasis MT Pro" panose="02040504050005020304" pitchFamily="18"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6288604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FFED3-8ED9-695D-35DD-50DB8E021B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E5C8AD-DE61-68A0-5F42-78A344F637CC}"/>
              </a:ext>
            </a:extLst>
          </p:cNvPr>
          <p:cNvSpPr>
            <a:spLocks noGrp="1"/>
          </p:cNvSpPr>
          <p:nvPr>
            <p:ph type="title"/>
          </p:nvPr>
        </p:nvSpPr>
        <p:spPr/>
        <p:txBody>
          <a:bodyPr/>
          <a:lstStyle/>
          <a:p>
            <a:r>
              <a:rPr lang="en-GB" dirty="0">
                <a:latin typeface="AlphabetSoup Tilt BT" panose="04020905020B06060204" pitchFamily="82" charset="0"/>
              </a:rPr>
              <a:t>French</a:t>
            </a:r>
          </a:p>
        </p:txBody>
      </p:sp>
      <p:graphicFrame>
        <p:nvGraphicFramePr>
          <p:cNvPr id="6" name="Content Placeholder 5">
            <a:extLst>
              <a:ext uri="{FF2B5EF4-FFF2-40B4-BE49-F238E27FC236}">
                <a16:creationId xmlns:a16="http://schemas.microsoft.com/office/drawing/2014/main" id="{EFED13D9-6396-AA23-ABF5-05072C2718AF}"/>
              </a:ext>
            </a:extLst>
          </p:cNvPr>
          <p:cNvGraphicFramePr>
            <a:graphicFrameLocks noGrp="1"/>
          </p:cNvGraphicFramePr>
          <p:nvPr>
            <p:ph idx="1"/>
            <p:extLst>
              <p:ext uri="{D42A27DB-BD31-4B8C-83A1-F6EECF244321}">
                <p14:modId xmlns:p14="http://schemas.microsoft.com/office/powerpoint/2010/main" val="2202754603"/>
              </p:ext>
            </p:extLst>
          </p:nvPr>
        </p:nvGraphicFramePr>
        <p:xfrm>
          <a:off x="687896" y="1690688"/>
          <a:ext cx="10818302" cy="4346928"/>
        </p:xfrm>
        <a:graphic>
          <a:graphicData uri="http://schemas.openxmlformats.org/drawingml/2006/table">
            <a:tbl>
              <a:tblPr>
                <a:tableStyleId>{22838BEF-8BB2-4498-84A7-C5851F593DF1}</a:tableStyleId>
              </a:tblPr>
              <a:tblGrid>
                <a:gridCol w="2060045">
                  <a:extLst>
                    <a:ext uri="{9D8B030D-6E8A-4147-A177-3AD203B41FA5}">
                      <a16:colId xmlns:a16="http://schemas.microsoft.com/office/drawing/2014/main" val="1109291525"/>
                    </a:ext>
                  </a:extLst>
                </a:gridCol>
                <a:gridCol w="1655393">
                  <a:extLst>
                    <a:ext uri="{9D8B030D-6E8A-4147-A177-3AD203B41FA5}">
                      <a16:colId xmlns:a16="http://schemas.microsoft.com/office/drawing/2014/main" val="684954266"/>
                    </a:ext>
                  </a:extLst>
                </a:gridCol>
                <a:gridCol w="1778015">
                  <a:extLst>
                    <a:ext uri="{9D8B030D-6E8A-4147-A177-3AD203B41FA5}">
                      <a16:colId xmlns:a16="http://schemas.microsoft.com/office/drawing/2014/main" val="1968360828"/>
                    </a:ext>
                  </a:extLst>
                </a:gridCol>
                <a:gridCol w="1827064">
                  <a:extLst>
                    <a:ext uri="{9D8B030D-6E8A-4147-A177-3AD203B41FA5}">
                      <a16:colId xmlns:a16="http://schemas.microsoft.com/office/drawing/2014/main" val="1553498707"/>
                    </a:ext>
                  </a:extLst>
                </a:gridCol>
                <a:gridCol w="1462264">
                  <a:extLst>
                    <a:ext uri="{9D8B030D-6E8A-4147-A177-3AD203B41FA5}">
                      <a16:colId xmlns:a16="http://schemas.microsoft.com/office/drawing/2014/main" val="597024986"/>
                    </a:ext>
                  </a:extLst>
                </a:gridCol>
                <a:gridCol w="2035521">
                  <a:extLst>
                    <a:ext uri="{9D8B030D-6E8A-4147-A177-3AD203B41FA5}">
                      <a16:colId xmlns:a16="http://schemas.microsoft.com/office/drawing/2014/main" val="2192966765"/>
                    </a:ext>
                  </a:extLst>
                </a:gridCol>
              </a:tblGrid>
              <a:tr h="466443">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740749">
                <a:tc>
                  <a:txBody>
                    <a:bodyPr/>
                    <a:lstStyle/>
                    <a:p>
                      <a:pPr algn="ctr" fontAlgn="ctr"/>
                      <a:r>
                        <a:rPr lang="en-GB" sz="1800" b="0" i="0" kern="1200" dirty="0">
                          <a:solidFill>
                            <a:schemeClr val="dk1"/>
                          </a:solidFill>
                          <a:effectLst/>
                          <a:latin typeface="Amasis MT Pro" panose="02040504050005020304" pitchFamily="18" charset="0"/>
                          <a:ea typeface="+mn-ea"/>
                          <a:cs typeface="+mn-cs"/>
                        </a:rPr>
                        <a:t>Watch </a:t>
                      </a:r>
                      <a:r>
                        <a:rPr lang="en-GB" sz="1800" b="0" i="0" u="none" strike="noStrike" kern="1200" dirty="0">
                          <a:solidFill>
                            <a:schemeClr val="dk1"/>
                          </a:solidFill>
                          <a:effectLst/>
                          <a:latin typeface="Amasis MT Pro" panose="02040504050005020304" pitchFamily="18" charset="0"/>
                          <a:ea typeface="+mn-ea"/>
                          <a:cs typeface="+mn-cs"/>
                          <a:hlinkClick r:id="rId2"/>
                        </a:rPr>
                        <a:t>this</a:t>
                      </a:r>
                      <a:r>
                        <a:rPr lang="en-GB" sz="1800" b="0" i="0" kern="1200" dirty="0">
                          <a:solidFill>
                            <a:schemeClr val="dk1"/>
                          </a:solidFill>
                          <a:effectLst/>
                          <a:latin typeface="Amasis MT Pro" panose="02040504050005020304" pitchFamily="18" charset="0"/>
                          <a:ea typeface="+mn-ea"/>
                          <a:cs typeface="+mn-cs"/>
                        </a:rPr>
                        <a:t> traditional tale in French. TASK OUTCOME: create a storyboard with captions in English to explain what happens</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Listen to French music – 3 different songs. How are these songs similar/different to music in English? TASK OUTCOME: write your thoughts in 150 words in English.</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Spend 30 minutes on </a:t>
                      </a:r>
                      <a:r>
                        <a:rPr lang="en-GB" sz="1800" b="0" i="0" u="none" strike="noStrike" kern="1200" dirty="0">
                          <a:solidFill>
                            <a:schemeClr val="dk1"/>
                          </a:solidFill>
                          <a:effectLst/>
                          <a:latin typeface="Amasis MT Pro" panose="02040504050005020304" pitchFamily="18" charset="0"/>
                          <a:ea typeface="+mn-ea"/>
                          <a:cs typeface="+mn-cs"/>
                          <a:hlinkClick r:id="rId3"/>
                        </a:rPr>
                        <a:t>BBC Bitesize French</a:t>
                      </a:r>
                      <a:r>
                        <a:rPr lang="en-GB" sz="1800" b="0" i="0" kern="1200" dirty="0">
                          <a:solidFill>
                            <a:schemeClr val="dk1"/>
                          </a:solidFill>
                          <a:effectLst/>
                          <a:latin typeface="Amasis MT Pro" panose="02040504050005020304" pitchFamily="18" charset="0"/>
                          <a:ea typeface="+mn-ea"/>
                          <a:cs typeface="+mn-cs"/>
                        </a:rPr>
                        <a:t> TASK OUTCOME: in English explain what you have learnt.</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Research a French speaking country. TASK OUTCOME: make a poster to encourage tourists to visit the country you have researched.</a:t>
                      </a:r>
                    </a:p>
                    <a:p>
                      <a:pPr algn="ctr" fontAlgn="ctr"/>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Write a short story in French. TASK OUTCOME: write your story in about 300 words in French.</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Explore a French town (not a city) using online sources. TASK OUTCOME: create a fact file for the town you have chosen – for extra challenge, write your fact file in French!</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4843416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C52EC88-DAA7-4B7A-27AC-53F88D86FD3D}"/>
              </a:ext>
            </a:extLst>
          </p:cNvPr>
          <p:cNvGraphicFramePr>
            <a:graphicFrameLocks noGrp="1"/>
          </p:cNvGraphicFramePr>
          <p:nvPr>
            <p:extLst>
              <p:ext uri="{D42A27DB-BD31-4B8C-83A1-F6EECF244321}">
                <p14:modId xmlns:p14="http://schemas.microsoft.com/office/powerpoint/2010/main" val="3686384513"/>
              </p:ext>
            </p:extLst>
          </p:nvPr>
        </p:nvGraphicFramePr>
        <p:xfrm>
          <a:off x="770529" y="1690688"/>
          <a:ext cx="10650942" cy="4226995"/>
        </p:xfrm>
        <a:graphic>
          <a:graphicData uri="http://schemas.openxmlformats.org/drawingml/2006/table">
            <a:tbl>
              <a:tblPr firstRow="1" bandRow="1">
                <a:tableStyleId>{69CF1AB2-1976-4502-BF36-3FF5EA218861}</a:tableStyleId>
              </a:tblPr>
              <a:tblGrid>
                <a:gridCol w="1775157">
                  <a:extLst>
                    <a:ext uri="{9D8B030D-6E8A-4147-A177-3AD203B41FA5}">
                      <a16:colId xmlns:a16="http://schemas.microsoft.com/office/drawing/2014/main" val="626150219"/>
                    </a:ext>
                  </a:extLst>
                </a:gridCol>
                <a:gridCol w="1775157">
                  <a:extLst>
                    <a:ext uri="{9D8B030D-6E8A-4147-A177-3AD203B41FA5}">
                      <a16:colId xmlns:a16="http://schemas.microsoft.com/office/drawing/2014/main" val="4247511228"/>
                    </a:ext>
                  </a:extLst>
                </a:gridCol>
                <a:gridCol w="1775157">
                  <a:extLst>
                    <a:ext uri="{9D8B030D-6E8A-4147-A177-3AD203B41FA5}">
                      <a16:colId xmlns:a16="http://schemas.microsoft.com/office/drawing/2014/main" val="137444362"/>
                    </a:ext>
                  </a:extLst>
                </a:gridCol>
                <a:gridCol w="1775157">
                  <a:extLst>
                    <a:ext uri="{9D8B030D-6E8A-4147-A177-3AD203B41FA5}">
                      <a16:colId xmlns:a16="http://schemas.microsoft.com/office/drawing/2014/main" val="1851069962"/>
                    </a:ext>
                  </a:extLst>
                </a:gridCol>
                <a:gridCol w="1775157">
                  <a:extLst>
                    <a:ext uri="{9D8B030D-6E8A-4147-A177-3AD203B41FA5}">
                      <a16:colId xmlns:a16="http://schemas.microsoft.com/office/drawing/2014/main" val="302768674"/>
                    </a:ext>
                  </a:extLst>
                </a:gridCol>
                <a:gridCol w="1775157">
                  <a:extLst>
                    <a:ext uri="{9D8B030D-6E8A-4147-A177-3AD203B41FA5}">
                      <a16:colId xmlns:a16="http://schemas.microsoft.com/office/drawing/2014/main" val="1886108272"/>
                    </a:ext>
                  </a:extLst>
                </a:gridCol>
              </a:tblGrid>
              <a:tr h="599875">
                <a:tc>
                  <a:txBody>
                    <a:bodyPr/>
                    <a:lstStyle/>
                    <a:p>
                      <a:pPr algn="ctr"/>
                      <a:r>
                        <a:rPr lang="en-GB" sz="1600" dirty="0">
                          <a:solidFill>
                            <a:schemeClr val="tx1"/>
                          </a:solidFill>
                          <a:latin typeface="Modern Love" panose="04090805081005020601" pitchFamily="82" charset="0"/>
                        </a:rPr>
                        <a:t>WATCH</a:t>
                      </a:r>
                    </a:p>
                  </a:txBody>
                  <a:tcPr/>
                </a:tc>
                <a:tc>
                  <a:txBody>
                    <a:bodyPr/>
                    <a:lstStyle/>
                    <a:p>
                      <a:pPr algn="ctr"/>
                      <a:r>
                        <a:rPr lang="en-GB" sz="1600" dirty="0">
                          <a:solidFill>
                            <a:schemeClr val="tx1"/>
                          </a:solidFill>
                          <a:latin typeface="Modern Love" panose="04090805081005020601" pitchFamily="82" charset="0"/>
                        </a:rPr>
                        <a:t>LISTEN</a:t>
                      </a:r>
                    </a:p>
                  </a:txBody>
                  <a:tcPr/>
                </a:tc>
                <a:tc>
                  <a:txBody>
                    <a:bodyPr/>
                    <a:lstStyle/>
                    <a:p>
                      <a:pPr algn="ctr"/>
                      <a:r>
                        <a:rPr lang="en-GB" sz="1600" dirty="0">
                          <a:solidFill>
                            <a:schemeClr val="tx1"/>
                          </a:solidFill>
                          <a:latin typeface="Modern Love" panose="04090805081005020601" pitchFamily="82" charset="0"/>
                        </a:rPr>
                        <a:t>READ</a:t>
                      </a:r>
                    </a:p>
                  </a:txBody>
                  <a:tcPr/>
                </a:tc>
                <a:tc>
                  <a:txBody>
                    <a:bodyPr/>
                    <a:lstStyle/>
                    <a:p>
                      <a:pPr algn="ctr"/>
                      <a:r>
                        <a:rPr lang="en-GB" sz="1600" dirty="0">
                          <a:solidFill>
                            <a:schemeClr val="tx1"/>
                          </a:solidFill>
                          <a:latin typeface="Modern Love" panose="04090805081005020601" pitchFamily="82" charset="0"/>
                        </a:rPr>
                        <a:t>CREATE</a:t>
                      </a:r>
                    </a:p>
                  </a:txBody>
                  <a:tcPr/>
                </a:tc>
                <a:tc>
                  <a:txBody>
                    <a:bodyPr/>
                    <a:lstStyle/>
                    <a:p>
                      <a:pPr algn="ctr"/>
                      <a:r>
                        <a:rPr lang="en-GB" sz="1600" dirty="0">
                          <a:solidFill>
                            <a:schemeClr val="tx1"/>
                          </a:solidFill>
                          <a:latin typeface="Modern Love" panose="04090805081005020601" pitchFamily="82" charset="0"/>
                        </a:rPr>
                        <a:t>WRITE</a:t>
                      </a:r>
                    </a:p>
                  </a:txBody>
                  <a:tcPr/>
                </a:tc>
                <a:tc>
                  <a:txBody>
                    <a:bodyPr/>
                    <a:lstStyle/>
                    <a:p>
                      <a:pPr algn="ctr"/>
                      <a:r>
                        <a:rPr lang="en-GB" sz="1600" dirty="0">
                          <a:solidFill>
                            <a:schemeClr val="tx1"/>
                          </a:solidFill>
                          <a:latin typeface="Modern Love" panose="04090805081005020601" pitchFamily="82" charset="0"/>
                        </a:rPr>
                        <a:t>DO</a:t>
                      </a:r>
                    </a:p>
                  </a:txBody>
                  <a:tcPr/>
                </a:tc>
                <a:extLst>
                  <a:ext uri="{0D108BD9-81ED-4DB2-BD59-A6C34878D82A}">
                    <a16:rowId xmlns:a16="http://schemas.microsoft.com/office/drawing/2014/main" val="2782987670"/>
                  </a:ext>
                </a:extLst>
              </a:tr>
              <a:tr h="3500637">
                <a:tc>
                  <a:txBody>
                    <a:bodyPr/>
                    <a:lstStyle/>
                    <a:p>
                      <a:r>
                        <a:rPr lang="en-GB" sz="2000" dirty="0">
                          <a:solidFill>
                            <a:schemeClr val="tx1"/>
                          </a:solidFill>
                          <a:latin typeface="Amasis MT Pro" panose="02040504050005020304" pitchFamily="18" charset="0"/>
                        </a:rPr>
                        <a:t>BBC Teach class clips:</a:t>
                      </a:r>
                    </a:p>
                    <a:p>
                      <a:r>
                        <a:rPr lang="en-GB" sz="2000" dirty="0">
                          <a:solidFill>
                            <a:schemeClr val="tx1"/>
                          </a:solidFill>
                          <a:latin typeface="Amasis MT Pro" panose="02040504050005020304" pitchFamily="18" charset="0"/>
                        </a:rPr>
                        <a:t>A-Z of Religion and Belief</a:t>
                      </a:r>
                    </a:p>
                    <a:p>
                      <a:endParaRPr lang="en-GB" sz="2000" dirty="0">
                        <a:solidFill>
                          <a:schemeClr val="tx1"/>
                        </a:solidFill>
                        <a:latin typeface="Amasis MT Pro" panose="02040504050005020304" pitchFamily="18" charset="0"/>
                      </a:endParaRPr>
                    </a:p>
                    <a:p>
                      <a:r>
                        <a:rPr lang="en-GB" sz="1600" dirty="0">
                          <a:solidFill>
                            <a:schemeClr val="tx1"/>
                          </a:solidFill>
                          <a:latin typeface="Amasis MT Pro" panose="02040504050005020304" pitchFamily="18" charset="0"/>
                        </a:rPr>
                        <a:t>https://www.bbc.co.uk/teach/class-clips-video/religious-studies-ks3-az-of-religion-and-beliefs/znt647h</a:t>
                      </a:r>
                    </a:p>
                  </a:txBody>
                  <a:tcPr/>
                </a:tc>
                <a:tc>
                  <a:txBody>
                    <a:bodyPr/>
                    <a:lstStyle/>
                    <a:p>
                      <a:r>
                        <a:rPr lang="en-GB" sz="2000" dirty="0">
                          <a:solidFill>
                            <a:schemeClr val="tx1"/>
                          </a:solidFill>
                          <a:latin typeface="Amasis MT Pro" panose="02040504050005020304" pitchFamily="18" charset="0"/>
                        </a:rPr>
                        <a:t>Examples of music influenced by religious faith from any genre, both traditional and modern.</a:t>
                      </a:r>
                    </a:p>
                  </a:txBody>
                  <a:tcPr/>
                </a:tc>
                <a:tc>
                  <a:txBody>
                    <a:bodyPr/>
                    <a:lstStyle/>
                    <a:p>
                      <a:r>
                        <a:rPr lang="en-GB" sz="2000" dirty="0">
                          <a:solidFill>
                            <a:schemeClr val="tx1"/>
                          </a:solidFill>
                          <a:latin typeface="Amasis MT Pro" panose="02040504050005020304" pitchFamily="18" charset="0"/>
                        </a:rPr>
                        <a:t>‘Soul Fuel for Young Explorers’ by Bear Grylls</a:t>
                      </a:r>
                    </a:p>
                  </a:txBody>
                  <a:tcPr/>
                </a:tc>
                <a:tc>
                  <a:txBody>
                    <a:bodyPr/>
                    <a:lstStyle/>
                    <a:p>
                      <a:r>
                        <a:rPr lang="en-GB" sz="2000" dirty="0">
                          <a:solidFill>
                            <a:schemeClr val="tx1"/>
                          </a:solidFill>
                          <a:latin typeface="Amasis MT Pro" panose="02040504050005020304" pitchFamily="18" charset="0"/>
                        </a:rPr>
                        <a:t>A-Z of religious beliefs and practices (‘advent calendar’ style) </a:t>
                      </a:r>
                    </a:p>
                  </a:txBody>
                  <a:tcPr/>
                </a:tc>
                <a:tc>
                  <a:txBody>
                    <a:bodyPr/>
                    <a:lstStyle/>
                    <a:p>
                      <a:r>
                        <a:rPr lang="en-GB" sz="2000" dirty="0">
                          <a:solidFill>
                            <a:schemeClr val="tx1"/>
                          </a:solidFill>
                          <a:latin typeface="Amasis MT Pro" panose="02040504050005020304" pitchFamily="18" charset="0"/>
                        </a:rPr>
                        <a:t>Choose one of the A-Z episodes and complete the accompanying tasks (see Mrs Lewis for these)</a:t>
                      </a:r>
                    </a:p>
                    <a:p>
                      <a:endParaRPr lang="en-GB" sz="2000" dirty="0">
                        <a:solidFill>
                          <a:schemeClr val="tx1"/>
                        </a:solidFill>
                        <a:latin typeface="Amasis MT Pro" panose="02040504050005020304" pitchFamily="18" charset="0"/>
                      </a:endParaRPr>
                    </a:p>
                  </a:txBody>
                  <a:tcPr/>
                </a:tc>
                <a:tc>
                  <a:txBody>
                    <a:bodyPr/>
                    <a:lstStyle/>
                    <a:p>
                      <a:r>
                        <a:rPr lang="en-GB" sz="2000" dirty="0">
                          <a:solidFill>
                            <a:schemeClr val="tx1"/>
                          </a:solidFill>
                          <a:latin typeface="Amasis MT Pro" panose="02040504050005020304" pitchFamily="18" charset="0"/>
                        </a:rPr>
                        <a:t>Visit a place of worship</a:t>
                      </a:r>
                    </a:p>
                  </a:txBody>
                  <a:tcPr/>
                </a:tc>
                <a:extLst>
                  <a:ext uri="{0D108BD9-81ED-4DB2-BD59-A6C34878D82A}">
                    <a16:rowId xmlns:a16="http://schemas.microsoft.com/office/drawing/2014/main" val="1351873346"/>
                  </a:ext>
                </a:extLst>
              </a:tr>
            </a:tbl>
          </a:graphicData>
        </a:graphic>
      </p:graphicFrame>
      <p:sp>
        <p:nvSpPr>
          <p:cNvPr id="3" name="Title 1">
            <a:extLst>
              <a:ext uri="{FF2B5EF4-FFF2-40B4-BE49-F238E27FC236}">
                <a16:creationId xmlns:a16="http://schemas.microsoft.com/office/drawing/2014/main" id="{9BFFAE8D-C786-73C5-235A-F0B088FF6EA8}"/>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latin typeface="AlphabetSoup Tilt BT" panose="04020905020B06060204" pitchFamily="82" charset="0"/>
              </a:rPr>
              <a:t>RE</a:t>
            </a:r>
          </a:p>
        </p:txBody>
      </p:sp>
    </p:spTree>
    <p:extLst>
      <p:ext uri="{BB962C8B-B14F-4D97-AF65-F5344CB8AC3E}">
        <p14:creationId xmlns:p14="http://schemas.microsoft.com/office/powerpoint/2010/main" val="2141984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1B3F4-4913-9725-8C9A-DD208DFA1491}"/>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ECE2B1E-F828-C125-775A-85378078390B}"/>
              </a:ext>
            </a:extLst>
          </p:cNvPr>
          <p:cNvGraphicFramePr>
            <a:graphicFrameLocks noGrp="1"/>
          </p:cNvGraphicFramePr>
          <p:nvPr>
            <p:extLst>
              <p:ext uri="{D42A27DB-BD31-4B8C-83A1-F6EECF244321}">
                <p14:modId xmlns:p14="http://schemas.microsoft.com/office/powerpoint/2010/main" val="219432189"/>
              </p:ext>
            </p:extLst>
          </p:nvPr>
        </p:nvGraphicFramePr>
        <p:xfrm>
          <a:off x="320040" y="760413"/>
          <a:ext cx="11597640" cy="5716587"/>
        </p:xfrm>
        <a:graphic>
          <a:graphicData uri="http://schemas.openxmlformats.org/drawingml/2006/table">
            <a:tbl>
              <a:tblPr firstRow="1" bandRow="1">
                <a:tableStyleId>{69CF1AB2-1976-4502-BF36-3FF5EA218861}</a:tableStyleId>
              </a:tblPr>
              <a:tblGrid>
                <a:gridCol w="1932940">
                  <a:extLst>
                    <a:ext uri="{9D8B030D-6E8A-4147-A177-3AD203B41FA5}">
                      <a16:colId xmlns:a16="http://schemas.microsoft.com/office/drawing/2014/main" val="626150219"/>
                    </a:ext>
                  </a:extLst>
                </a:gridCol>
                <a:gridCol w="1932940">
                  <a:extLst>
                    <a:ext uri="{9D8B030D-6E8A-4147-A177-3AD203B41FA5}">
                      <a16:colId xmlns:a16="http://schemas.microsoft.com/office/drawing/2014/main" val="4247511228"/>
                    </a:ext>
                  </a:extLst>
                </a:gridCol>
                <a:gridCol w="2413000">
                  <a:extLst>
                    <a:ext uri="{9D8B030D-6E8A-4147-A177-3AD203B41FA5}">
                      <a16:colId xmlns:a16="http://schemas.microsoft.com/office/drawing/2014/main" val="137444362"/>
                    </a:ext>
                  </a:extLst>
                </a:gridCol>
                <a:gridCol w="1452880">
                  <a:extLst>
                    <a:ext uri="{9D8B030D-6E8A-4147-A177-3AD203B41FA5}">
                      <a16:colId xmlns:a16="http://schemas.microsoft.com/office/drawing/2014/main" val="1851069962"/>
                    </a:ext>
                  </a:extLst>
                </a:gridCol>
                <a:gridCol w="1932940">
                  <a:extLst>
                    <a:ext uri="{9D8B030D-6E8A-4147-A177-3AD203B41FA5}">
                      <a16:colId xmlns:a16="http://schemas.microsoft.com/office/drawing/2014/main" val="302768674"/>
                    </a:ext>
                  </a:extLst>
                </a:gridCol>
                <a:gridCol w="1932940">
                  <a:extLst>
                    <a:ext uri="{9D8B030D-6E8A-4147-A177-3AD203B41FA5}">
                      <a16:colId xmlns:a16="http://schemas.microsoft.com/office/drawing/2014/main" val="1886108272"/>
                    </a:ext>
                  </a:extLst>
                </a:gridCol>
              </a:tblGrid>
              <a:tr h="343003">
                <a:tc>
                  <a:txBody>
                    <a:bodyPr/>
                    <a:lstStyle/>
                    <a:p>
                      <a:pPr algn="ctr"/>
                      <a:r>
                        <a:rPr lang="en-GB" sz="1600" dirty="0">
                          <a:solidFill>
                            <a:schemeClr val="tx1"/>
                          </a:solidFill>
                          <a:latin typeface="Modern Love" panose="04090805081005020601" pitchFamily="82" charset="0"/>
                        </a:rPr>
                        <a:t>WATCH</a:t>
                      </a:r>
                    </a:p>
                  </a:txBody>
                  <a:tcPr/>
                </a:tc>
                <a:tc>
                  <a:txBody>
                    <a:bodyPr/>
                    <a:lstStyle/>
                    <a:p>
                      <a:pPr algn="ctr"/>
                      <a:r>
                        <a:rPr lang="en-GB" sz="1600" dirty="0">
                          <a:solidFill>
                            <a:schemeClr val="tx1"/>
                          </a:solidFill>
                          <a:latin typeface="Modern Love" panose="04090805081005020601" pitchFamily="82" charset="0"/>
                        </a:rPr>
                        <a:t>LISTEN</a:t>
                      </a:r>
                    </a:p>
                  </a:txBody>
                  <a:tcPr/>
                </a:tc>
                <a:tc>
                  <a:txBody>
                    <a:bodyPr/>
                    <a:lstStyle/>
                    <a:p>
                      <a:pPr algn="ctr"/>
                      <a:r>
                        <a:rPr lang="en-GB" sz="1600" dirty="0">
                          <a:solidFill>
                            <a:schemeClr val="tx1"/>
                          </a:solidFill>
                          <a:latin typeface="Modern Love" panose="04090805081005020601" pitchFamily="82" charset="0"/>
                        </a:rPr>
                        <a:t>READ</a:t>
                      </a:r>
                    </a:p>
                  </a:txBody>
                  <a:tcPr/>
                </a:tc>
                <a:tc>
                  <a:txBody>
                    <a:bodyPr/>
                    <a:lstStyle/>
                    <a:p>
                      <a:pPr algn="ctr"/>
                      <a:r>
                        <a:rPr lang="en-GB" sz="1600" dirty="0">
                          <a:solidFill>
                            <a:schemeClr val="tx1"/>
                          </a:solidFill>
                          <a:latin typeface="Modern Love" panose="04090805081005020601" pitchFamily="82" charset="0"/>
                        </a:rPr>
                        <a:t>CREATE</a:t>
                      </a:r>
                    </a:p>
                  </a:txBody>
                  <a:tcPr/>
                </a:tc>
                <a:tc>
                  <a:txBody>
                    <a:bodyPr/>
                    <a:lstStyle/>
                    <a:p>
                      <a:pPr algn="ctr"/>
                      <a:r>
                        <a:rPr lang="en-GB" sz="1600" dirty="0">
                          <a:solidFill>
                            <a:schemeClr val="tx1"/>
                          </a:solidFill>
                          <a:latin typeface="Modern Love" panose="04090805081005020601" pitchFamily="82" charset="0"/>
                        </a:rPr>
                        <a:t>WRITE</a:t>
                      </a:r>
                    </a:p>
                  </a:txBody>
                  <a:tcPr/>
                </a:tc>
                <a:tc>
                  <a:txBody>
                    <a:bodyPr/>
                    <a:lstStyle/>
                    <a:p>
                      <a:pPr algn="ctr"/>
                      <a:r>
                        <a:rPr lang="en-GB" sz="1600" dirty="0">
                          <a:solidFill>
                            <a:schemeClr val="tx1"/>
                          </a:solidFill>
                          <a:latin typeface="Modern Love" panose="04090805081005020601" pitchFamily="82" charset="0"/>
                        </a:rPr>
                        <a:t>DO</a:t>
                      </a:r>
                    </a:p>
                  </a:txBody>
                  <a:tcPr/>
                </a:tc>
                <a:extLst>
                  <a:ext uri="{0D108BD9-81ED-4DB2-BD59-A6C34878D82A}">
                    <a16:rowId xmlns:a16="http://schemas.microsoft.com/office/drawing/2014/main" val="2782987670"/>
                  </a:ext>
                </a:extLst>
              </a:tr>
              <a:tr h="53735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Watch Songs of Praise on television. How does the service link to everyday life and community? TASK OUTCOME: hand write your response in 150 words.</a:t>
                      </a:r>
                    </a:p>
                    <a:p>
                      <a:endParaRPr lang="en-GB" sz="1600" dirty="0">
                        <a:solidFill>
                          <a:schemeClr val="tx1"/>
                        </a:solidFill>
                        <a:latin typeface="Amasis MT Pro" panose="020405040500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Listen to </a:t>
                      </a:r>
                      <a:r>
                        <a:rPr lang="en-GB" sz="1800" b="0" i="0" u="none" strike="noStrike" kern="1200" dirty="0">
                          <a:solidFill>
                            <a:schemeClr val="dk1"/>
                          </a:solidFill>
                          <a:effectLst/>
                          <a:latin typeface="Amasis MT Pro" panose="02040504050005020304" pitchFamily="18" charset="0"/>
                          <a:ea typeface="+mn-ea"/>
                          <a:cs typeface="+mn-cs"/>
                          <a:hlinkClick r:id="rId2"/>
                        </a:rPr>
                        <a:t>one of these</a:t>
                      </a:r>
                      <a:r>
                        <a:rPr lang="en-GB" sz="1800" b="0" i="0" kern="1200" dirty="0">
                          <a:solidFill>
                            <a:schemeClr val="dk1"/>
                          </a:solidFill>
                          <a:effectLst/>
                          <a:latin typeface="Amasis MT Pro" panose="02040504050005020304" pitchFamily="18" charset="0"/>
                          <a:ea typeface="+mn-ea"/>
                          <a:cs typeface="+mn-cs"/>
                        </a:rPr>
                        <a:t> philosophy lectures. TASK OUTCOME: hand write a review of it. 150 words.</a:t>
                      </a:r>
                    </a:p>
                    <a:p>
                      <a:endParaRPr lang="en-GB" sz="2000" dirty="0">
                        <a:solidFill>
                          <a:schemeClr val="tx1"/>
                        </a:solidFill>
                        <a:latin typeface="Amasis MT Pro" panose="02040504050005020304" pitchFamily="18" charset="0"/>
                      </a:endParaRPr>
                    </a:p>
                  </a:txBody>
                  <a:tcPr/>
                </a:tc>
                <a:tc>
                  <a:txBody>
                    <a:bodyPr/>
                    <a:lstStyle/>
                    <a:p>
                      <a:r>
                        <a:rPr lang="en-GB" sz="1800" b="0" i="0" kern="1200" dirty="0">
                          <a:solidFill>
                            <a:schemeClr val="dk1"/>
                          </a:solidFill>
                          <a:effectLst/>
                          <a:latin typeface="Amasis MT Pro" panose="02040504050005020304" pitchFamily="18" charset="0"/>
                          <a:ea typeface="+mn-ea"/>
                          <a:cs typeface="+mn-cs"/>
                        </a:rPr>
                        <a:t>Wonder by R J Palacio. Prevented him from going to a mainstream school. Written from the perspective of different characters, this book portrays a community as it struggles with differences, and challenges readers to wonder about the true nature of empathy, compassion, acceptance, friendship, and – ultimately – kindness</a:t>
                      </a:r>
                      <a:endParaRPr lang="en-GB" sz="2000" dirty="0">
                        <a:solidFill>
                          <a:schemeClr val="tx1"/>
                        </a:solidFill>
                        <a:latin typeface="Amasis MT Pro" panose="020405040500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Visit</a:t>
                      </a:r>
                      <a:r>
                        <a:rPr lang="en-GB" sz="1800" b="0" i="0" u="none" strike="noStrike" kern="1200" dirty="0">
                          <a:solidFill>
                            <a:schemeClr val="dk1"/>
                          </a:solidFill>
                          <a:effectLst/>
                          <a:latin typeface="Amasis MT Pro" panose="02040504050005020304" pitchFamily="18" charset="0"/>
                          <a:ea typeface="+mn-ea"/>
                          <a:cs typeface="+mn-cs"/>
                          <a:hlinkClick r:id="rId3"/>
                        </a:rPr>
                        <a:t> </a:t>
                      </a:r>
                      <a:r>
                        <a:rPr lang="en-GB" sz="1800" b="0" i="0" u="none" strike="noStrike" kern="1200" dirty="0" err="1">
                          <a:solidFill>
                            <a:schemeClr val="dk1"/>
                          </a:solidFill>
                          <a:effectLst/>
                          <a:latin typeface="Amasis MT Pro" panose="02040504050005020304" pitchFamily="18" charset="0"/>
                          <a:ea typeface="+mn-ea"/>
                          <a:cs typeface="+mn-cs"/>
                          <a:hlinkClick r:id="rId3"/>
                        </a:rPr>
                        <a:t>Oxplore</a:t>
                      </a:r>
                      <a:r>
                        <a:rPr lang="en-GB" sz="1800" b="0" i="0" u="none" strike="noStrike" kern="1200" dirty="0">
                          <a:solidFill>
                            <a:schemeClr val="dk1"/>
                          </a:solidFill>
                          <a:effectLst/>
                          <a:latin typeface="Amasis MT Pro" panose="02040504050005020304" pitchFamily="18" charset="0"/>
                          <a:ea typeface="+mn-ea"/>
                          <a:cs typeface="+mn-cs"/>
                          <a:hlinkClick r:id="rId3"/>
                        </a:rPr>
                        <a:t>.</a:t>
                      </a:r>
                      <a:r>
                        <a:rPr lang="en-GB" sz="1800" b="0" i="0" kern="1200" dirty="0">
                          <a:solidFill>
                            <a:schemeClr val="dk1"/>
                          </a:solidFill>
                          <a:effectLst/>
                          <a:latin typeface="Amasis MT Pro" panose="02040504050005020304" pitchFamily="18" charset="0"/>
                          <a:ea typeface="+mn-ea"/>
                          <a:cs typeface="+mn-cs"/>
                        </a:rPr>
                        <a:t>  TASK OUTCOME: create a poster illustrating your thoughts on a topic of interest to you from this site and save it as evidence of completion of this task.</a:t>
                      </a:r>
                    </a:p>
                    <a:p>
                      <a:endParaRPr lang="en-GB" sz="2000" dirty="0">
                        <a:solidFill>
                          <a:schemeClr val="tx1"/>
                        </a:solidFill>
                        <a:latin typeface="Amasis MT Pro" panose="020405040500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If you had to get rid of one species of animal, how would you justify your choice of which one has to go? TASK OUTCOME: hand write 300 words to explain your ethical choice.</a:t>
                      </a:r>
                    </a:p>
                    <a:p>
                      <a:endParaRPr lang="en-GB" sz="2000" dirty="0">
                        <a:solidFill>
                          <a:schemeClr val="tx1"/>
                        </a:solidFill>
                        <a:latin typeface="Amasis MT Pro" panose="020405040500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Visit the BBC </a:t>
                      </a:r>
                      <a:r>
                        <a:rPr lang="en-GB" sz="1800" b="0" i="0" u="none" strike="noStrike" kern="1200" dirty="0" err="1">
                          <a:solidFill>
                            <a:schemeClr val="dk1"/>
                          </a:solidFill>
                          <a:effectLst/>
                          <a:latin typeface="Amasis MT Pro" panose="02040504050005020304" pitchFamily="18" charset="0"/>
                          <a:ea typeface="+mn-ea"/>
                          <a:cs typeface="+mn-cs"/>
                          <a:hlinkClick r:id="rId4"/>
                        </a:rPr>
                        <a:t>iWonder</a:t>
                      </a:r>
                      <a:r>
                        <a:rPr lang="en-GB" sz="1800" b="0" i="0" u="none" strike="noStrike" kern="1200" dirty="0">
                          <a:solidFill>
                            <a:schemeClr val="dk1"/>
                          </a:solidFill>
                          <a:effectLst/>
                          <a:latin typeface="Amasis MT Pro" panose="02040504050005020304" pitchFamily="18" charset="0"/>
                          <a:ea typeface="+mn-ea"/>
                          <a:cs typeface="+mn-cs"/>
                          <a:hlinkClick r:id="rId4"/>
                        </a:rPr>
                        <a:t> </a:t>
                      </a:r>
                      <a:r>
                        <a:rPr lang="en-GB" sz="1800" b="0" i="0" kern="1200" dirty="0">
                          <a:solidFill>
                            <a:schemeClr val="dk1"/>
                          </a:solidFill>
                          <a:effectLst/>
                          <a:latin typeface="Amasis MT Pro" panose="02040504050005020304" pitchFamily="18" charset="0"/>
                          <a:ea typeface="+mn-ea"/>
                          <a:cs typeface="+mn-cs"/>
                        </a:rPr>
                        <a:t>website and explore a synagogue.  TASK OUTCOME: hand write your own visitor’s guide. 150 words.</a:t>
                      </a:r>
                    </a:p>
                    <a:p>
                      <a:endParaRPr lang="en-GB" sz="2000" dirty="0">
                        <a:solidFill>
                          <a:schemeClr val="tx1"/>
                        </a:solidFill>
                        <a:latin typeface="Amasis MT Pro" panose="02040504050005020304" pitchFamily="18" charset="0"/>
                      </a:endParaRPr>
                    </a:p>
                  </a:txBody>
                  <a:tcPr/>
                </a:tc>
                <a:extLst>
                  <a:ext uri="{0D108BD9-81ED-4DB2-BD59-A6C34878D82A}">
                    <a16:rowId xmlns:a16="http://schemas.microsoft.com/office/drawing/2014/main" val="1351873346"/>
                  </a:ext>
                </a:extLst>
              </a:tr>
            </a:tbl>
          </a:graphicData>
        </a:graphic>
      </p:graphicFrame>
      <p:sp>
        <p:nvSpPr>
          <p:cNvPr id="3" name="Title 1">
            <a:extLst>
              <a:ext uri="{FF2B5EF4-FFF2-40B4-BE49-F238E27FC236}">
                <a16:creationId xmlns:a16="http://schemas.microsoft.com/office/drawing/2014/main" id="{F781FDD3-8F5C-9724-974B-71BDBCE24C3C}"/>
              </a:ext>
            </a:extLst>
          </p:cNvPr>
          <p:cNvSpPr txBox="1">
            <a:spLocks/>
          </p:cNvSpPr>
          <p:nvPr/>
        </p:nvSpPr>
        <p:spPr>
          <a:xfrm>
            <a:off x="0" y="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latin typeface="AlphabetSoup Tilt BT" panose="04020905020B06060204" pitchFamily="82" charset="0"/>
              </a:rPr>
              <a:t>RE</a:t>
            </a:r>
          </a:p>
        </p:txBody>
      </p:sp>
    </p:spTree>
    <p:extLst>
      <p:ext uri="{BB962C8B-B14F-4D97-AF65-F5344CB8AC3E}">
        <p14:creationId xmlns:p14="http://schemas.microsoft.com/office/powerpoint/2010/main" val="41168929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CD51A-4E1E-B09E-F82C-61A6462B2281}"/>
              </a:ext>
            </a:extLst>
          </p:cNvPr>
          <p:cNvSpPr>
            <a:spLocks noGrp="1"/>
          </p:cNvSpPr>
          <p:nvPr>
            <p:ph type="title"/>
          </p:nvPr>
        </p:nvSpPr>
        <p:spPr/>
        <p:txBody>
          <a:bodyPr/>
          <a:lstStyle/>
          <a:p>
            <a:r>
              <a:rPr lang="en-GB" dirty="0">
                <a:latin typeface="AlphabetSoup Tilt BT" panose="04020905020B06060204" pitchFamily="82" charset="0"/>
              </a:rPr>
              <a:t>ART</a:t>
            </a:r>
            <a:endParaRPr lang="en-GB" b="1" dirty="0"/>
          </a:p>
        </p:txBody>
      </p:sp>
      <p:graphicFrame>
        <p:nvGraphicFramePr>
          <p:cNvPr id="4" name="Table 3">
            <a:extLst>
              <a:ext uri="{FF2B5EF4-FFF2-40B4-BE49-F238E27FC236}">
                <a16:creationId xmlns:a16="http://schemas.microsoft.com/office/drawing/2014/main" id="{0CC21F55-B049-3D1A-4E0A-0C2B8E60EFC3}"/>
              </a:ext>
            </a:extLst>
          </p:cNvPr>
          <p:cNvGraphicFramePr>
            <a:graphicFrameLocks noGrp="1"/>
          </p:cNvGraphicFramePr>
          <p:nvPr>
            <p:extLst>
              <p:ext uri="{D42A27DB-BD31-4B8C-83A1-F6EECF244321}">
                <p14:modId xmlns:p14="http://schemas.microsoft.com/office/powerpoint/2010/main" val="118386061"/>
              </p:ext>
            </p:extLst>
          </p:nvPr>
        </p:nvGraphicFramePr>
        <p:xfrm>
          <a:off x="527537" y="1584960"/>
          <a:ext cx="10515600" cy="4267200"/>
        </p:xfrm>
        <a:graphic>
          <a:graphicData uri="http://schemas.openxmlformats.org/drawingml/2006/table">
            <a:tbl>
              <a:tblPr firstRow="1" firstCol="1" bandRow="1">
                <a:tableStyleId>{69CF1AB2-1976-4502-BF36-3FF5EA218861}</a:tableStyleId>
              </a:tblPr>
              <a:tblGrid>
                <a:gridCol w="1180684">
                  <a:extLst>
                    <a:ext uri="{9D8B030D-6E8A-4147-A177-3AD203B41FA5}">
                      <a16:colId xmlns:a16="http://schemas.microsoft.com/office/drawing/2014/main" val="2788599796"/>
                    </a:ext>
                  </a:extLst>
                </a:gridCol>
                <a:gridCol w="2039024">
                  <a:extLst>
                    <a:ext uri="{9D8B030D-6E8A-4147-A177-3AD203B41FA5}">
                      <a16:colId xmlns:a16="http://schemas.microsoft.com/office/drawing/2014/main" val="101220804"/>
                    </a:ext>
                  </a:extLst>
                </a:gridCol>
                <a:gridCol w="1887553">
                  <a:extLst>
                    <a:ext uri="{9D8B030D-6E8A-4147-A177-3AD203B41FA5}">
                      <a16:colId xmlns:a16="http://schemas.microsoft.com/office/drawing/2014/main" val="3308140809"/>
                    </a:ext>
                  </a:extLst>
                </a:gridCol>
                <a:gridCol w="1712779">
                  <a:extLst>
                    <a:ext uri="{9D8B030D-6E8A-4147-A177-3AD203B41FA5}">
                      <a16:colId xmlns:a16="http://schemas.microsoft.com/office/drawing/2014/main" val="2727871620"/>
                    </a:ext>
                  </a:extLst>
                </a:gridCol>
                <a:gridCol w="2135842">
                  <a:extLst>
                    <a:ext uri="{9D8B030D-6E8A-4147-A177-3AD203B41FA5}">
                      <a16:colId xmlns:a16="http://schemas.microsoft.com/office/drawing/2014/main" val="2466375120"/>
                    </a:ext>
                  </a:extLst>
                </a:gridCol>
                <a:gridCol w="1559718">
                  <a:extLst>
                    <a:ext uri="{9D8B030D-6E8A-4147-A177-3AD203B41FA5}">
                      <a16:colId xmlns:a16="http://schemas.microsoft.com/office/drawing/2014/main" val="4159847944"/>
                    </a:ext>
                  </a:extLst>
                </a:gridCol>
              </a:tblGrid>
              <a:tr h="592959">
                <a:tc>
                  <a:txBody>
                    <a:bodyPr/>
                    <a:lstStyle/>
                    <a:p>
                      <a:pPr algn="ctr">
                        <a:lnSpc>
                          <a:spcPct val="115000"/>
                        </a:lnSpc>
                        <a:spcAft>
                          <a:spcPts val="800"/>
                        </a:spcAft>
                      </a:pPr>
                      <a:r>
                        <a:rPr lang="en-GB" sz="2000" kern="100" dirty="0">
                          <a:effectLst/>
                          <a:latin typeface="Modern Love" panose="04090805081005020601" pitchFamily="82" charset="0"/>
                        </a:rPr>
                        <a:t>Watch </a:t>
                      </a:r>
                      <a:endParaRPr lang="en-GB" sz="2000" kern="100" dirty="0">
                        <a:effectLst/>
                        <a:latin typeface="Modern Love" panose="04090805081005020601" pitchFamily="82" charset="0"/>
                        <a:ea typeface="Aptos" panose="020B0004020202020204" pitchFamily="34" charset="0"/>
                        <a:cs typeface="Arial" panose="020B0604020202020204" pitchFamily="34" charset="0"/>
                      </a:endParaRPr>
                    </a:p>
                  </a:txBody>
                  <a:tcPr marL="22558" marR="22558" marT="0" marB="0"/>
                </a:tc>
                <a:tc>
                  <a:txBody>
                    <a:bodyPr/>
                    <a:lstStyle/>
                    <a:p>
                      <a:pPr algn="ctr">
                        <a:lnSpc>
                          <a:spcPct val="115000"/>
                        </a:lnSpc>
                        <a:spcAft>
                          <a:spcPts val="800"/>
                        </a:spcAft>
                      </a:pPr>
                      <a:r>
                        <a:rPr lang="en-GB" sz="2000" kern="100" dirty="0">
                          <a:effectLst/>
                          <a:latin typeface="Modern Love" panose="04090805081005020601" pitchFamily="82" charset="0"/>
                        </a:rPr>
                        <a:t>Listen</a:t>
                      </a:r>
                      <a:endParaRPr lang="en-GB" sz="2000" kern="100" dirty="0">
                        <a:effectLst/>
                        <a:latin typeface="Modern Love" panose="04090805081005020601" pitchFamily="82" charset="0"/>
                        <a:ea typeface="Aptos" panose="020B0004020202020204" pitchFamily="34" charset="0"/>
                        <a:cs typeface="Arial" panose="020B0604020202020204" pitchFamily="34" charset="0"/>
                      </a:endParaRPr>
                    </a:p>
                  </a:txBody>
                  <a:tcPr marL="22558" marR="22558" marT="0" marB="0"/>
                </a:tc>
                <a:tc>
                  <a:txBody>
                    <a:bodyPr/>
                    <a:lstStyle/>
                    <a:p>
                      <a:pPr algn="ctr">
                        <a:lnSpc>
                          <a:spcPct val="115000"/>
                        </a:lnSpc>
                        <a:spcAft>
                          <a:spcPts val="800"/>
                        </a:spcAft>
                      </a:pPr>
                      <a:r>
                        <a:rPr lang="en-GB" sz="2000" kern="100" dirty="0">
                          <a:effectLst/>
                          <a:latin typeface="Modern Love" panose="04090805081005020601" pitchFamily="82" charset="0"/>
                        </a:rPr>
                        <a:t>Read</a:t>
                      </a:r>
                      <a:endParaRPr lang="en-GB" sz="2000" kern="100" dirty="0">
                        <a:effectLst/>
                        <a:latin typeface="Modern Love" panose="04090805081005020601" pitchFamily="82" charset="0"/>
                        <a:ea typeface="Aptos" panose="020B0004020202020204" pitchFamily="34" charset="0"/>
                        <a:cs typeface="Arial" panose="020B0604020202020204" pitchFamily="34" charset="0"/>
                      </a:endParaRPr>
                    </a:p>
                  </a:txBody>
                  <a:tcPr marL="22558" marR="22558" marT="0" marB="0"/>
                </a:tc>
                <a:tc>
                  <a:txBody>
                    <a:bodyPr/>
                    <a:lstStyle/>
                    <a:p>
                      <a:pPr algn="ctr">
                        <a:lnSpc>
                          <a:spcPct val="115000"/>
                        </a:lnSpc>
                        <a:spcAft>
                          <a:spcPts val="800"/>
                        </a:spcAft>
                      </a:pPr>
                      <a:r>
                        <a:rPr lang="en-GB" sz="2000" kern="100" dirty="0">
                          <a:effectLst/>
                          <a:latin typeface="Modern Love" panose="04090805081005020601" pitchFamily="82" charset="0"/>
                        </a:rPr>
                        <a:t>Create </a:t>
                      </a:r>
                      <a:endParaRPr lang="en-GB" sz="2000" kern="100" dirty="0">
                        <a:effectLst/>
                        <a:latin typeface="Modern Love" panose="04090805081005020601" pitchFamily="82" charset="0"/>
                        <a:ea typeface="Aptos" panose="020B0004020202020204" pitchFamily="34" charset="0"/>
                        <a:cs typeface="Arial" panose="020B0604020202020204" pitchFamily="34" charset="0"/>
                      </a:endParaRPr>
                    </a:p>
                  </a:txBody>
                  <a:tcPr marL="22558" marR="22558" marT="0" marB="0"/>
                </a:tc>
                <a:tc>
                  <a:txBody>
                    <a:bodyPr/>
                    <a:lstStyle/>
                    <a:p>
                      <a:pPr algn="ctr">
                        <a:lnSpc>
                          <a:spcPct val="115000"/>
                        </a:lnSpc>
                        <a:spcAft>
                          <a:spcPts val="800"/>
                        </a:spcAft>
                      </a:pPr>
                      <a:r>
                        <a:rPr lang="en-GB" sz="2000" kern="100" dirty="0">
                          <a:effectLst/>
                          <a:latin typeface="Modern Love" panose="04090805081005020601" pitchFamily="82" charset="0"/>
                        </a:rPr>
                        <a:t>Write </a:t>
                      </a:r>
                      <a:endParaRPr lang="en-GB" sz="2000" kern="100" dirty="0">
                        <a:effectLst/>
                        <a:latin typeface="Modern Love" panose="04090805081005020601" pitchFamily="82" charset="0"/>
                        <a:ea typeface="Aptos" panose="020B0004020202020204" pitchFamily="34" charset="0"/>
                        <a:cs typeface="Arial" panose="020B0604020202020204" pitchFamily="34" charset="0"/>
                      </a:endParaRPr>
                    </a:p>
                  </a:txBody>
                  <a:tcPr marL="22558" marR="22558" marT="0" marB="0"/>
                </a:tc>
                <a:tc>
                  <a:txBody>
                    <a:bodyPr/>
                    <a:lstStyle/>
                    <a:p>
                      <a:pPr algn="ctr">
                        <a:lnSpc>
                          <a:spcPct val="115000"/>
                        </a:lnSpc>
                        <a:spcAft>
                          <a:spcPts val="800"/>
                        </a:spcAft>
                      </a:pPr>
                      <a:r>
                        <a:rPr lang="en-GB" sz="2000" kern="100" dirty="0">
                          <a:effectLst/>
                          <a:latin typeface="Modern Love" panose="04090805081005020601" pitchFamily="82" charset="0"/>
                        </a:rPr>
                        <a:t>Do</a:t>
                      </a:r>
                      <a:endParaRPr lang="en-GB" sz="2000" kern="100" dirty="0">
                        <a:effectLst/>
                        <a:latin typeface="Modern Love" panose="04090805081005020601" pitchFamily="82" charset="0"/>
                        <a:ea typeface="Aptos" panose="020B0004020202020204" pitchFamily="34" charset="0"/>
                        <a:cs typeface="Arial" panose="020B0604020202020204" pitchFamily="34" charset="0"/>
                      </a:endParaRPr>
                    </a:p>
                  </a:txBody>
                  <a:tcPr marL="22558" marR="22558" marT="0" marB="0"/>
                </a:tc>
                <a:extLst>
                  <a:ext uri="{0D108BD9-81ED-4DB2-BD59-A6C34878D82A}">
                    <a16:rowId xmlns:a16="http://schemas.microsoft.com/office/drawing/2014/main" val="1752690923"/>
                  </a:ext>
                </a:extLst>
              </a:tr>
              <a:tr h="3674241">
                <a:tc>
                  <a:txBody>
                    <a:bodyPr/>
                    <a:lstStyle/>
                    <a:p>
                      <a:pPr algn="l">
                        <a:lnSpc>
                          <a:spcPct val="115000"/>
                        </a:lnSpc>
                        <a:spcAft>
                          <a:spcPts val="800"/>
                        </a:spcAft>
                      </a:pPr>
                      <a:r>
                        <a:rPr lang="en-GB" sz="1800" kern="100" dirty="0">
                          <a:effectLst/>
                          <a:latin typeface="Amasis MT Pro" panose="02040504050005020304" pitchFamily="18" charset="0"/>
                        </a:rPr>
                        <a:t>A Tim Burton film</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dirty="0">
                          <a:effectLst/>
                          <a:latin typeface="Amasis MT Pro" panose="02040504050005020304" pitchFamily="18" charset="0"/>
                        </a:rPr>
                        <a:t>To ‘The Character Design’ Podcast by Christian Lie on Spotify. Pick any episode to learn about how designers in the art industry create unique characters.</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dirty="0">
                          <a:effectLst/>
                          <a:latin typeface="Amasis MT Pro" panose="02040504050005020304" pitchFamily="18" charset="0"/>
                          <a:hlinkClick r:id="rId2"/>
                        </a:rPr>
                        <a:t>https://www.timburton.com/about</a:t>
                      </a:r>
                      <a:endParaRPr lang="en-GB" sz="1800" kern="100" dirty="0">
                        <a:effectLst/>
                        <a:latin typeface="Amasis MT Pro" panose="02040504050005020304" pitchFamily="18" charset="0"/>
                      </a:endParaRPr>
                    </a:p>
                    <a:p>
                      <a:pPr algn="l">
                        <a:lnSpc>
                          <a:spcPct val="115000"/>
                        </a:lnSpc>
                        <a:spcAft>
                          <a:spcPts val="800"/>
                        </a:spcAft>
                      </a:pPr>
                      <a:r>
                        <a:rPr lang="en-GB" sz="1800" kern="100" dirty="0">
                          <a:effectLst/>
                          <a:latin typeface="Amasis MT Pro" panose="02040504050005020304" pitchFamily="18" charset="0"/>
                        </a:rPr>
                        <a:t>Explore Tim Burton’s website and read through articles about exhibitions, his work, and latest news about the designer. </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dirty="0">
                          <a:effectLst/>
                          <a:latin typeface="Amasis MT Pro" panose="02040504050005020304" pitchFamily="18" charset="0"/>
                        </a:rPr>
                        <a:t>Your own character drawings in the style of Tim Burton. There are lots of ‘how </a:t>
                      </a:r>
                      <a:r>
                        <a:rPr lang="en-GB" sz="1800" kern="100" dirty="0" err="1">
                          <a:effectLst/>
                          <a:latin typeface="Amasis MT Pro" panose="02040504050005020304" pitchFamily="18" charset="0"/>
                        </a:rPr>
                        <a:t>to’s</a:t>
                      </a:r>
                      <a:r>
                        <a:rPr lang="en-GB" sz="1800" kern="100" dirty="0">
                          <a:effectLst/>
                          <a:latin typeface="Amasis MT Pro" panose="02040504050005020304" pitchFamily="18" charset="0"/>
                        </a:rPr>
                        <a:t> on </a:t>
                      </a:r>
                      <a:r>
                        <a:rPr lang="en-GB" sz="1800" kern="100" dirty="0" err="1">
                          <a:effectLst/>
                          <a:latin typeface="Amasis MT Pro" panose="02040504050005020304" pitchFamily="18" charset="0"/>
                        </a:rPr>
                        <a:t>pinterest</a:t>
                      </a:r>
                      <a:r>
                        <a:rPr lang="en-GB" sz="1800" kern="100" dirty="0">
                          <a:effectLst/>
                          <a:latin typeface="Amasis MT Pro" panose="02040504050005020304" pitchFamily="18" charset="0"/>
                        </a:rPr>
                        <a:t> to assist you with this. </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dirty="0">
                          <a:effectLst/>
                          <a:latin typeface="Amasis MT Pro" panose="02040504050005020304" pitchFamily="18" charset="0"/>
                        </a:rPr>
                        <a:t>A short story to go with your new characters </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dirty="0">
                          <a:effectLst/>
                          <a:latin typeface="Amasis MT Pro" panose="02040504050005020304" pitchFamily="18" charset="0"/>
                        </a:rPr>
                        <a:t>Present your work to your family/friends to explain your design process, and get feedback. </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extLst>
                  <a:ext uri="{0D108BD9-81ED-4DB2-BD59-A6C34878D82A}">
                    <a16:rowId xmlns:a16="http://schemas.microsoft.com/office/drawing/2014/main" val="681373618"/>
                  </a:ext>
                </a:extLst>
              </a:tr>
            </a:tbl>
          </a:graphicData>
        </a:graphic>
      </p:graphicFrame>
    </p:spTree>
    <p:extLst>
      <p:ext uri="{BB962C8B-B14F-4D97-AF65-F5344CB8AC3E}">
        <p14:creationId xmlns:p14="http://schemas.microsoft.com/office/powerpoint/2010/main" val="22614074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C67BF-F43B-7A5F-AA2E-22CD914619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D6791D-F63D-8E39-6A76-23A8E6480DCC}"/>
              </a:ext>
            </a:extLst>
          </p:cNvPr>
          <p:cNvSpPr>
            <a:spLocks noGrp="1"/>
          </p:cNvSpPr>
          <p:nvPr>
            <p:ph type="title"/>
          </p:nvPr>
        </p:nvSpPr>
        <p:spPr>
          <a:xfrm>
            <a:off x="0" y="-305435"/>
            <a:ext cx="10515600" cy="1325563"/>
          </a:xfrm>
        </p:spPr>
        <p:txBody>
          <a:bodyPr>
            <a:normAutofit/>
          </a:bodyPr>
          <a:lstStyle/>
          <a:p>
            <a:r>
              <a:rPr lang="en-GB" sz="4000" dirty="0">
                <a:latin typeface="AlphabetSoup Tilt BT" panose="04020905020B06060204" pitchFamily="82" charset="0"/>
              </a:rPr>
              <a:t>ART</a:t>
            </a:r>
            <a:endParaRPr lang="en-GB" sz="4000" b="1" dirty="0"/>
          </a:p>
        </p:txBody>
      </p:sp>
      <p:graphicFrame>
        <p:nvGraphicFramePr>
          <p:cNvPr id="4" name="Table 3">
            <a:extLst>
              <a:ext uri="{FF2B5EF4-FFF2-40B4-BE49-F238E27FC236}">
                <a16:creationId xmlns:a16="http://schemas.microsoft.com/office/drawing/2014/main" id="{CB90F26F-EDA4-8DB1-E81D-F1E84ABE238D}"/>
              </a:ext>
            </a:extLst>
          </p:cNvPr>
          <p:cNvGraphicFramePr>
            <a:graphicFrameLocks noGrp="1"/>
          </p:cNvGraphicFramePr>
          <p:nvPr>
            <p:extLst>
              <p:ext uri="{D42A27DB-BD31-4B8C-83A1-F6EECF244321}">
                <p14:modId xmlns:p14="http://schemas.microsoft.com/office/powerpoint/2010/main" val="2534016605"/>
              </p:ext>
            </p:extLst>
          </p:nvPr>
        </p:nvGraphicFramePr>
        <p:xfrm>
          <a:off x="324728" y="813244"/>
          <a:ext cx="11542543" cy="5867400"/>
        </p:xfrm>
        <a:graphic>
          <a:graphicData uri="http://schemas.openxmlformats.org/drawingml/2006/table">
            <a:tbl>
              <a:tblPr firstRow="1" firstCol="1" bandRow="1">
                <a:tableStyleId>{69CF1AB2-1976-4502-BF36-3FF5EA218861}</a:tableStyleId>
              </a:tblPr>
              <a:tblGrid>
                <a:gridCol w="2682240">
                  <a:extLst>
                    <a:ext uri="{9D8B030D-6E8A-4147-A177-3AD203B41FA5}">
                      <a16:colId xmlns:a16="http://schemas.microsoft.com/office/drawing/2014/main" val="2788599796"/>
                    </a:ext>
                  </a:extLst>
                </a:gridCol>
                <a:gridCol w="2560320">
                  <a:extLst>
                    <a:ext uri="{9D8B030D-6E8A-4147-A177-3AD203B41FA5}">
                      <a16:colId xmlns:a16="http://schemas.microsoft.com/office/drawing/2014/main" val="101220804"/>
                    </a:ext>
                  </a:extLst>
                </a:gridCol>
                <a:gridCol w="1234440">
                  <a:extLst>
                    <a:ext uri="{9D8B030D-6E8A-4147-A177-3AD203B41FA5}">
                      <a16:colId xmlns:a16="http://schemas.microsoft.com/office/drawing/2014/main" val="3308140809"/>
                    </a:ext>
                  </a:extLst>
                </a:gridCol>
                <a:gridCol w="2270760">
                  <a:extLst>
                    <a:ext uri="{9D8B030D-6E8A-4147-A177-3AD203B41FA5}">
                      <a16:colId xmlns:a16="http://schemas.microsoft.com/office/drawing/2014/main" val="2727871620"/>
                    </a:ext>
                  </a:extLst>
                </a:gridCol>
                <a:gridCol w="1645920">
                  <a:extLst>
                    <a:ext uri="{9D8B030D-6E8A-4147-A177-3AD203B41FA5}">
                      <a16:colId xmlns:a16="http://schemas.microsoft.com/office/drawing/2014/main" val="2466375120"/>
                    </a:ext>
                  </a:extLst>
                </a:gridCol>
                <a:gridCol w="1148863">
                  <a:extLst>
                    <a:ext uri="{9D8B030D-6E8A-4147-A177-3AD203B41FA5}">
                      <a16:colId xmlns:a16="http://schemas.microsoft.com/office/drawing/2014/main" val="4159847944"/>
                    </a:ext>
                  </a:extLst>
                </a:gridCol>
              </a:tblGrid>
              <a:tr h="381000">
                <a:tc>
                  <a:txBody>
                    <a:bodyPr/>
                    <a:lstStyle/>
                    <a:p>
                      <a:pPr algn="ctr">
                        <a:lnSpc>
                          <a:spcPct val="115000"/>
                        </a:lnSpc>
                        <a:spcAft>
                          <a:spcPts val="800"/>
                        </a:spcAft>
                      </a:pPr>
                      <a:r>
                        <a:rPr lang="en-GB" sz="2000" kern="100" dirty="0">
                          <a:effectLst/>
                          <a:latin typeface="Modern Love" panose="04090805081005020601" pitchFamily="82" charset="0"/>
                        </a:rPr>
                        <a:t>Watch </a:t>
                      </a:r>
                      <a:endParaRPr lang="en-GB" sz="2000" kern="100" dirty="0">
                        <a:effectLst/>
                        <a:latin typeface="Modern Love" panose="04090805081005020601" pitchFamily="82" charset="0"/>
                        <a:ea typeface="Aptos" panose="020B0004020202020204" pitchFamily="34" charset="0"/>
                        <a:cs typeface="Arial" panose="020B0604020202020204" pitchFamily="34" charset="0"/>
                      </a:endParaRPr>
                    </a:p>
                  </a:txBody>
                  <a:tcPr marL="22558" marR="22558" marT="0" marB="0"/>
                </a:tc>
                <a:tc>
                  <a:txBody>
                    <a:bodyPr/>
                    <a:lstStyle/>
                    <a:p>
                      <a:pPr algn="ctr">
                        <a:lnSpc>
                          <a:spcPct val="115000"/>
                        </a:lnSpc>
                        <a:spcAft>
                          <a:spcPts val="800"/>
                        </a:spcAft>
                      </a:pPr>
                      <a:r>
                        <a:rPr lang="en-GB" sz="2000" kern="100" dirty="0">
                          <a:effectLst/>
                          <a:latin typeface="Modern Love" panose="04090805081005020601" pitchFamily="82" charset="0"/>
                        </a:rPr>
                        <a:t>Listen</a:t>
                      </a:r>
                      <a:endParaRPr lang="en-GB" sz="2000" kern="100" dirty="0">
                        <a:effectLst/>
                        <a:latin typeface="Modern Love" panose="04090805081005020601" pitchFamily="82" charset="0"/>
                        <a:ea typeface="Aptos" panose="020B0004020202020204" pitchFamily="34" charset="0"/>
                        <a:cs typeface="Arial" panose="020B0604020202020204" pitchFamily="34" charset="0"/>
                      </a:endParaRPr>
                    </a:p>
                  </a:txBody>
                  <a:tcPr marL="22558" marR="22558" marT="0" marB="0"/>
                </a:tc>
                <a:tc>
                  <a:txBody>
                    <a:bodyPr/>
                    <a:lstStyle/>
                    <a:p>
                      <a:pPr algn="ctr">
                        <a:lnSpc>
                          <a:spcPct val="115000"/>
                        </a:lnSpc>
                        <a:spcAft>
                          <a:spcPts val="800"/>
                        </a:spcAft>
                      </a:pPr>
                      <a:r>
                        <a:rPr lang="en-GB" sz="2000" kern="100" dirty="0">
                          <a:effectLst/>
                          <a:latin typeface="Modern Love" panose="04090805081005020601" pitchFamily="82" charset="0"/>
                        </a:rPr>
                        <a:t>Read</a:t>
                      </a:r>
                      <a:endParaRPr lang="en-GB" sz="2000" kern="100" dirty="0">
                        <a:effectLst/>
                        <a:latin typeface="Modern Love" panose="04090805081005020601" pitchFamily="82" charset="0"/>
                        <a:ea typeface="Aptos" panose="020B0004020202020204" pitchFamily="34" charset="0"/>
                        <a:cs typeface="Arial" panose="020B0604020202020204" pitchFamily="34" charset="0"/>
                      </a:endParaRPr>
                    </a:p>
                  </a:txBody>
                  <a:tcPr marL="22558" marR="22558" marT="0" marB="0"/>
                </a:tc>
                <a:tc>
                  <a:txBody>
                    <a:bodyPr/>
                    <a:lstStyle/>
                    <a:p>
                      <a:pPr algn="ctr">
                        <a:lnSpc>
                          <a:spcPct val="115000"/>
                        </a:lnSpc>
                        <a:spcAft>
                          <a:spcPts val="800"/>
                        </a:spcAft>
                      </a:pPr>
                      <a:r>
                        <a:rPr lang="en-GB" sz="2000" kern="100" dirty="0">
                          <a:effectLst/>
                          <a:latin typeface="Modern Love" panose="04090805081005020601" pitchFamily="82" charset="0"/>
                        </a:rPr>
                        <a:t>Create </a:t>
                      </a:r>
                      <a:endParaRPr lang="en-GB" sz="2000" kern="100" dirty="0">
                        <a:effectLst/>
                        <a:latin typeface="Modern Love" panose="04090805081005020601" pitchFamily="82" charset="0"/>
                        <a:ea typeface="Aptos" panose="020B0004020202020204" pitchFamily="34" charset="0"/>
                        <a:cs typeface="Arial" panose="020B0604020202020204" pitchFamily="34" charset="0"/>
                      </a:endParaRPr>
                    </a:p>
                  </a:txBody>
                  <a:tcPr marL="22558" marR="22558" marT="0" marB="0"/>
                </a:tc>
                <a:tc>
                  <a:txBody>
                    <a:bodyPr/>
                    <a:lstStyle/>
                    <a:p>
                      <a:pPr algn="ctr">
                        <a:lnSpc>
                          <a:spcPct val="115000"/>
                        </a:lnSpc>
                        <a:spcAft>
                          <a:spcPts val="800"/>
                        </a:spcAft>
                      </a:pPr>
                      <a:r>
                        <a:rPr lang="en-GB" sz="2000" kern="100" dirty="0">
                          <a:effectLst/>
                          <a:latin typeface="Modern Love" panose="04090805081005020601" pitchFamily="82" charset="0"/>
                        </a:rPr>
                        <a:t>Write </a:t>
                      </a:r>
                      <a:endParaRPr lang="en-GB" sz="2000" kern="100" dirty="0">
                        <a:effectLst/>
                        <a:latin typeface="Modern Love" panose="04090805081005020601" pitchFamily="82" charset="0"/>
                        <a:ea typeface="Aptos" panose="020B0004020202020204" pitchFamily="34" charset="0"/>
                        <a:cs typeface="Arial" panose="020B0604020202020204" pitchFamily="34" charset="0"/>
                      </a:endParaRPr>
                    </a:p>
                  </a:txBody>
                  <a:tcPr marL="22558" marR="22558" marT="0" marB="0"/>
                </a:tc>
                <a:tc>
                  <a:txBody>
                    <a:bodyPr/>
                    <a:lstStyle/>
                    <a:p>
                      <a:pPr algn="ctr">
                        <a:lnSpc>
                          <a:spcPct val="115000"/>
                        </a:lnSpc>
                        <a:spcAft>
                          <a:spcPts val="800"/>
                        </a:spcAft>
                      </a:pPr>
                      <a:r>
                        <a:rPr lang="en-GB" sz="2000" kern="100" dirty="0">
                          <a:effectLst/>
                          <a:latin typeface="Modern Love" panose="04090805081005020601" pitchFamily="82" charset="0"/>
                        </a:rPr>
                        <a:t>Do</a:t>
                      </a:r>
                      <a:endParaRPr lang="en-GB" sz="2000" kern="100" dirty="0">
                        <a:effectLst/>
                        <a:latin typeface="Modern Love" panose="04090805081005020601" pitchFamily="82" charset="0"/>
                        <a:ea typeface="Aptos" panose="020B0004020202020204" pitchFamily="34" charset="0"/>
                        <a:cs typeface="Arial" panose="020B0604020202020204" pitchFamily="34" charset="0"/>
                      </a:endParaRPr>
                    </a:p>
                  </a:txBody>
                  <a:tcPr marL="22558" marR="22558" marT="0" marB="0"/>
                </a:tc>
                <a:extLst>
                  <a:ext uri="{0D108BD9-81ED-4DB2-BD59-A6C34878D82A}">
                    <a16:rowId xmlns:a16="http://schemas.microsoft.com/office/drawing/2014/main" val="1752690923"/>
                  </a:ext>
                </a:extLst>
              </a:tr>
              <a:tr h="3674241">
                <a:tc>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GB" sz="1800" b="0" i="0" kern="1200" dirty="0">
                          <a:solidFill>
                            <a:schemeClr val="dk1"/>
                          </a:solidFill>
                          <a:effectLst/>
                          <a:latin typeface="+mn-lt"/>
                          <a:ea typeface="+mn-ea"/>
                          <a:cs typeface="+mn-cs"/>
                        </a:rPr>
                        <a:t>Watch at least 2 of the ‘What do Artists do all day?’ art documentaries </a:t>
                      </a:r>
                      <a:r>
                        <a:rPr lang="en-GB" sz="1800" b="0" i="0" u="none" strike="noStrike" kern="1200" dirty="0">
                          <a:solidFill>
                            <a:schemeClr val="dk1"/>
                          </a:solidFill>
                          <a:effectLst/>
                          <a:latin typeface="+mn-lt"/>
                          <a:ea typeface="+mn-ea"/>
                          <a:cs typeface="+mn-cs"/>
                          <a:hlinkClick r:id="rId2"/>
                        </a:rPr>
                        <a:t>here</a:t>
                      </a:r>
                      <a:r>
                        <a:rPr lang="en-GB" sz="1800" b="0" i="0" kern="1200" dirty="0">
                          <a:solidFill>
                            <a:schemeClr val="dk1"/>
                          </a:solidFill>
                          <a:effectLst/>
                          <a:latin typeface="+mn-lt"/>
                          <a:ea typeface="+mn-ea"/>
                          <a:cs typeface="+mn-cs"/>
                        </a:rPr>
                        <a:t>. TASK OUTCOME: hand write a summary of what you have heard. Include what was most memorable and most surprising as well as the key points made in the programme. Also include how what ideas from the programme might influence your approach to art going forward. You should write about 300 words.</a:t>
                      </a:r>
                    </a:p>
                    <a:p>
                      <a:pPr algn="l">
                        <a:lnSpc>
                          <a:spcPct val="115000"/>
                        </a:lnSpc>
                        <a:spcAft>
                          <a:spcPts val="800"/>
                        </a:spcAft>
                      </a:pP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GB" sz="1800" b="0" i="0" kern="1200" dirty="0">
                          <a:solidFill>
                            <a:schemeClr val="dk1"/>
                          </a:solidFill>
                          <a:effectLst/>
                          <a:latin typeface="+mn-lt"/>
                          <a:ea typeface="+mn-ea"/>
                          <a:cs typeface="+mn-cs"/>
                        </a:rPr>
                        <a:t>Listen to at least 3 from the selection of </a:t>
                      </a:r>
                      <a:r>
                        <a:rPr lang="en-GB" sz="1800" b="0" i="0" u="none" strike="noStrike" kern="1200" dirty="0">
                          <a:solidFill>
                            <a:schemeClr val="dk1"/>
                          </a:solidFill>
                          <a:effectLst/>
                          <a:latin typeface="+mn-lt"/>
                          <a:ea typeface="+mn-ea"/>
                          <a:cs typeface="+mn-cs"/>
                          <a:hlinkClick r:id="rId3"/>
                        </a:rPr>
                        <a:t>Royal Academy podcast</a:t>
                      </a:r>
                      <a:r>
                        <a:rPr lang="en-GB" sz="1800" b="0" i="0" kern="1200" dirty="0">
                          <a:solidFill>
                            <a:schemeClr val="dk1"/>
                          </a:solidFill>
                          <a:effectLst/>
                          <a:latin typeface="+mn-lt"/>
                          <a:ea typeface="+mn-ea"/>
                          <a:cs typeface="+mn-cs"/>
                        </a:rPr>
                        <a:t>. TASK OUTCOME: for each one of at least 3, hand write a summary of what you have heard. Include what was most memorable and most surprising as well as the key points made in the podcast. Also include how what you have heard might influence your approach to art going forward. You should write about 300 words in total for all 3</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r>
                        <a:rPr lang="en-GB" sz="1800" b="0" i="0" kern="1200" dirty="0">
                          <a:solidFill>
                            <a:schemeClr val="dk1"/>
                          </a:solidFill>
                          <a:effectLst/>
                          <a:latin typeface="+mn-lt"/>
                          <a:ea typeface="+mn-ea"/>
                          <a:cs typeface="+mn-cs"/>
                        </a:rPr>
                        <a:t>Read ‘Student Handbook for Art and Design’ by Richard Hickman</a:t>
                      </a:r>
                    </a:p>
                    <a:p>
                      <a:r>
                        <a:rPr lang="en-GB" sz="1800" b="0" i="0" kern="1200" dirty="0">
                          <a:solidFill>
                            <a:schemeClr val="dk1"/>
                          </a:solidFill>
                          <a:effectLst/>
                          <a:latin typeface="+mn-lt"/>
                          <a:ea typeface="+mn-ea"/>
                          <a:cs typeface="+mn-cs"/>
                        </a:rPr>
                        <a:t>OR</a:t>
                      </a:r>
                    </a:p>
                    <a:p>
                      <a:r>
                        <a:rPr lang="en-GB" sz="1800" b="0" i="0" kern="1200" dirty="0">
                          <a:solidFill>
                            <a:schemeClr val="dk1"/>
                          </a:solidFill>
                          <a:effectLst/>
                          <a:latin typeface="+mn-lt"/>
                          <a:ea typeface="+mn-ea"/>
                          <a:cs typeface="+mn-cs"/>
                        </a:rPr>
                        <a:t>Read ‘Draw like an Artist’ by Patricia Geis</a:t>
                      </a:r>
                    </a:p>
                    <a:p>
                      <a:r>
                        <a:rPr lang="en-GB" sz="1800" b="0" i="0" kern="1200" dirty="0">
                          <a:solidFill>
                            <a:schemeClr val="dk1"/>
                          </a:solidFill>
                          <a:effectLst/>
                          <a:latin typeface="+mn-lt"/>
                          <a:ea typeface="+mn-ea"/>
                          <a:cs typeface="+mn-cs"/>
                        </a:rPr>
                        <a:t>OR</a:t>
                      </a:r>
                    </a:p>
                    <a:p>
                      <a:r>
                        <a:rPr lang="en-GB" sz="1800" b="0" i="0" kern="1200" dirty="0">
                          <a:solidFill>
                            <a:schemeClr val="dk1"/>
                          </a:solidFill>
                          <a:effectLst/>
                          <a:latin typeface="+mn-lt"/>
                          <a:ea typeface="+mn-ea"/>
                          <a:cs typeface="+mn-cs"/>
                        </a:rPr>
                        <a:t>Read ‘Nature Art’ published by Frances Lincoln</a:t>
                      </a:r>
                    </a:p>
                    <a:p>
                      <a:br>
                        <a:rPr lang="en-GB" dirty="0"/>
                      </a:b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b="0" i="0" kern="1200" dirty="0">
                          <a:solidFill>
                            <a:schemeClr val="dk1"/>
                          </a:solidFill>
                          <a:effectLst/>
                          <a:latin typeface="+mn-lt"/>
                          <a:ea typeface="+mn-ea"/>
                          <a:cs typeface="+mn-cs"/>
                        </a:rPr>
                        <a:t>Choose a theme – it could be urban architecture/Nature/Animals/portraits etc and use this theme to guide your choice of topic for your images – they all need to be based on the same theme. TASK OUTCOME: Take a different photograph every day for 30 days based on your chosen topic/theme</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b="0" i="0" kern="1200" dirty="0">
                          <a:solidFill>
                            <a:schemeClr val="dk1"/>
                          </a:solidFill>
                          <a:effectLst/>
                          <a:latin typeface="+mn-lt"/>
                          <a:ea typeface="+mn-ea"/>
                          <a:cs typeface="+mn-cs"/>
                        </a:rPr>
                        <a:t>produce a piece of writing that describes a landscape painting. Try to include sounds, smells, tastes and the tactile and kinaesthetic properties of the landscape. There is a useful link to help you </a:t>
                      </a:r>
                      <a:r>
                        <a:rPr lang="en-GB" sz="1800" b="0" i="0" u="none" strike="noStrike" kern="1200" dirty="0">
                          <a:solidFill>
                            <a:schemeClr val="dk1"/>
                          </a:solidFill>
                          <a:effectLst/>
                          <a:latin typeface="+mn-lt"/>
                          <a:ea typeface="+mn-ea"/>
                          <a:cs typeface="+mn-cs"/>
                          <a:hlinkClick r:id="rId4"/>
                        </a:rPr>
                        <a:t>here</a:t>
                      </a:r>
                      <a:r>
                        <a:rPr lang="en-GB" sz="1800" b="0" i="0" kern="1200" dirty="0">
                          <a:solidFill>
                            <a:schemeClr val="dk1"/>
                          </a:solidFill>
                          <a:effectLst/>
                          <a:latin typeface="+mn-lt"/>
                          <a:ea typeface="+mn-ea"/>
                          <a:cs typeface="+mn-cs"/>
                        </a:rPr>
                        <a:t>.</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r>
                        <a:rPr lang="en-GB" sz="1800" kern="100" dirty="0">
                          <a:effectLst/>
                          <a:latin typeface="Amasis MT Pro" panose="02040504050005020304" pitchFamily="18" charset="0"/>
                          <a:ea typeface="Aptos" panose="020B0004020202020204" pitchFamily="34" charset="0"/>
                          <a:cs typeface="Arial" panose="020B0604020202020204" pitchFamily="34" charset="0"/>
                        </a:rPr>
                        <a:t>If able, </a:t>
                      </a:r>
                      <a:r>
                        <a:rPr lang="en-GB" sz="1800" b="0" i="0" kern="1200" dirty="0">
                          <a:solidFill>
                            <a:schemeClr val="dk1"/>
                          </a:solidFill>
                          <a:effectLst/>
                          <a:latin typeface="+mn-lt"/>
                          <a:ea typeface="+mn-ea"/>
                          <a:cs typeface="+mn-cs"/>
                        </a:rPr>
                        <a:t>Visit The National Gallery in London</a:t>
                      </a:r>
                    </a:p>
                    <a:p>
                      <a:r>
                        <a:rPr lang="en-GB" sz="1800" b="0" i="0" kern="1200" dirty="0">
                          <a:solidFill>
                            <a:schemeClr val="dk1"/>
                          </a:solidFill>
                          <a:effectLst/>
                          <a:latin typeface="+mn-lt"/>
                          <a:ea typeface="+mn-ea"/>
                          <a:cs typeface="+mn-cs"/>
                        </a:rPr>
                        <a:t>Visit Kew Gardens, London</a:t>
                      </a:r>
                    </a:p>
                    <a:p>
                      <a:r>
                        <a:rPr lang="en-GB" sz="1800" b="0" i="0" kern="1200" dirty="0">
                          <a:solidFill>
                            <a:schemeClr val="dk1"/>
                          </a:solidFill>
                          <a:effectLst/>
                          <a:latin typeface="+mn-lt"/>
                          <a:ea typeface="+mn-ea"/>
                          <a:cs typeface="+mn-cs"/>
                        </a:rPr>
                        <a:t>Visit St. Albans Museum</a:t>
                      </a:r>
                    </a:p>
                    <a:p>
                      <a:pPr algn="l">
                        <a:lnSpc>
                          <a:spcPct val="115000"/>
                        </a:lnSpc>
                        <a:spcAft>
                          <a:spcPts val="800"/>
                        </a:spcAft>
                      </a:pP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extLst>
                  <a:ext uri="{0D108BD9-81ED-4DB2-BD59-A6C34878D82A}">
                    <a16:rowId xmlns:a16="http://schemas.microsoft.com/office/drawing/2014/main" val="681373618"/>
                  </a:ext>
                </a:extLst>
              </a:tr>
            </a:tbl>
          </a:graphicData>
        </a:graphic>
      </p:graphicFrame>
    </p:spTree>
    <p:extLst>
      <p:ext uri="{BB962C8B-B14F-4D97-AF65-F5344CB8AC3E}">
        <p14:creationId xmlns:p14="http://schemas.microsoft.com/office/powerpoint/2010/main" val="10055355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p:txBody>
          <a:bodyPr/>
          <a:lstStyle/>
          <a:p>
            <a:r>
              <a:rPr lang="en-GB" dirty="0">
                <a:latin typeface="AlphabetSoup Tilt BT" panose="04020905020B06060204" pitchFamily="82" charset="0"/>
              </a:rPr>
              <a:t>History</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569589937"/>
              </p:ext>
            </p:extLst>
          </p:nvPr>
        </p:nvGraphicFramePr>
        <p:xfrm>
          <a:off x="623728" y="1385888"/>
          <a:ext cx="11126311" cy="4740592"/>
        </p:xfrm>
        <a:graphic>
          <a:graphicData uri="http://schemas.openxmlformats.org/drawingml/2006/table">
            <a:tbl>
              <a:tblPr>
                <a:tableStyleId>{22838BEF-8BB2-4498-84A7-C5851F593DF1}</a:tableStyleId>
              </a:tblPr>
              <a:tblGrid>
                <a:gridCol w="2118697">
                  <a:extLst>
                    <a:ext uri="{9D8B030D-6E8A-4147-A177-3AD203B41FA5}">
                      <a16:colId xmlns:a16="http://schemas.microsoft.com/office/drawing/2014/main" val="1109291525"/>
                    </a:ext>
                  </a:extLst>
                </a:gridCol>
                <a:gridCol w="1702524">
                  <a:extLst>
                    <a:ext uri="{9D8B030D-6E8A-4147-A177-3AD203B41FA5}">
                      <a16:colId xmlns:a16="http://schemas.microsoft.com/office/drawing/2014/main" val="684954266"/>
                    </a:ext>
                  </a:extLst>
                </a:gridCol>
                <a:gridCol w="1828637">
                  <a:extLst>
                    <a:ext uri="{9D8B030D-6E8A-4147-A177-3AD203B41FA5}">
                      <a16:colId xmlns:a16="http://schemas.microsoft.com/office/drawing/2014/main" val="1968360828"/>
                    </a:ext>
                  </a:extLst>
                </a:gridCol>
                <a:gridCol w="1879083">
                  <a:extLst>
                    <a:ext uri="{9D8B030D-6E8A-4147-A177-3AD203B41FA5}">
                      <a16:colId xmlns:a16="http://schemas.microsoft.com/office/drawing/2014/main" val="1553498707"/>
                    </a:ext>
                  </a:extLst>
                </a:gridCol>
                <a:gridCol w="1503896">
                  <a:extLst>
                    <a:ext uri="{9D8B030D-6E8A-4147-A177-3AD203B41FA5}">
                      <a16:colId xmlns:a16="http://schemas.microsoft.com/office/drawing/2014/main" val="597024986"/>
                    </a:ext>
                  </a:extLst>
                </a:gridCol>
                <a:gridCol w="2093474">
                  <a:extLst>
                    <a:ext uri="{9D8B030D-6E8A-4147-A177-3AD203B41FA5}">
                      <a16:colId xmlns:a16="http://schemas.microsoft.com/office/drawing/2014/main" val="2192966765"/>
                    </a:ext>
                  </a:extLst>
                </a:gridCol>
              </a:tblGrid>
              <a:tr h="388012">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352580">
                <a:tc>
                  <a:txBody>
                    <a:bodyPr/>
                    <a:lstStyle/>
                    <a:p>
                      <a:pPr algn="ctr" fontAlgn="ctr"/>
                      <a:r>
                        <a:rPr lang="en-GB" sz="2000" b="0" i="0" u="sng" strike="noStrike" dirty="0">
                          <a:solidFill>
                            <a:srgbClr val="0563C1"/>
                          </a:solidFill>
                          <a:effectLst/>
                          <a:latin typeface="Amasis MT Pro" panose="02040504050005020304" pitchFamily="18" charset="0"/>
                          <a:hlinkClick r:id="rId2"/>
                        </a:rPr>
                        <a:t>What Started The Age Of Exploration? Watch this!</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ctr"/>
                      <a:r>
                        <a:rPr lang="en-GB" sz="2000" b="0" i="0" u="sng" strike="noStrike">
                          <a:solidFill>
                            <a:srgbClr val="0563C1"/>
                          </a:solidFill>
                          <a:effectLst/>
                          <a:latin typeface="Amasis MT Pro" panose="02040504050005020304" pitchFamily="18" charset="0"/>
                          <a:hlinkClick r:id="rId3"/>
                        </a:rPr>
                        <a:t>Listen to this podcast on Mary Queen of Scots </a:t>
                      </a:r>
                      <a:endParaRPr lang="en-GB" sz="2000" b="0" i="0" u="sng" strike="noStrike">
                        <a:solidFill>
                          <a:srgbClr val="0563C1"/>
                        </a:solidFill>
                        <a:effectLst/>
                        <a:latin typeface="Amasis MT Pro" panose="02040504050005020304" pitchFamily="18" charset="0"/>
                      </a:endParaRPr>
                    </a:p>
                  </a:txBody>
                  <a:tcPr marL="9525" marR="9525" marT="9525" marB="0" anchor="ctr"/>
                </a:tc>
                <a:tc>
                  <a:txBody>
                    <a:bodyPr/>
                    <a:lstStyle/>
                    <a:p>
                      <a:pPr algn="ctr" fontAlgn="b"/>
                      <a:r>
                        <a:rPr lang="en-GB" sz="2000" b="0" i="0" u="none" strike="noStrike" dirty="0">
                          <a:solidFill>
                            <a:srgbClr val="000000"/>
                          </a:solidFill>
                          <a:effectLst/>
                          <a:latin typeface="Amasis MT Pro" panose="02040504050005020304" pitchFamily="18" charset="0"/>
                        </a:rPr>
                        <a:t>Read and investigate the Rhodes </a:t>
                      </a:r>
                      <a:r>
                        <a:rPr lang="en-GB" sz="2000" b="0" i="1" u="none" strike="noStrike" dirty="0">
                          <a:solidFill>
                            <a:srgbClr val="000000"/>
                          </a:solidFill>
                          <a:effectLst/>
                          <a:latin typeface="Amasis MT Pro" panose="02040504050005020304" pitchFamily="18" charset="0"/>
                        </a:rPr>
                        <a:t>Must Fall Campaign</a:t>
                      </a:r>
                      <a:r>
                        <a:rPr lang="en-GB" sz="2000" b="0" i="0" u="none" strike="noStrike" dirty="0">
                          <a:solidFill>
                            <a:srgbClr val="000000"/>
                          </a:solidFill>
                          <a:effectLst/>
                          <a:latin typeface="Amasis MT Pro" panose="02040504050005020304" pitchFamily="18" charset="0"/>
                        </a:rPr>
                        <a:t>. Write a review of the campaign - do you think the statue of Rhodes should be removed?</a:t>
                      </a:r>
                    </a:p>
                  </a:txBody>
                  <a:tcPr marL="9525" marR="9525" marT="9525" marB="0" anchor="ctr"/>
                </a:tc>
                <a:tc>
                  <a:txBody>
                    <a:bodyPr/>
                    <a:lstStyle/>
                    <a:p>
                      <a:pPr algn="ctr" fontAlgn="b"/>
                      <a:r>
                        <a:rPr lang="en-GB" sz="2000" b="0" i="0" u="sng" strike="noStrike" dirty="0">
                          <a:solidFill>
                            <a:srgbClr val="0563C1"/>
                          </a:solidFill>
                          <a:effectLst/>
                          <a:latin typeface="Amasis MT Pro" panose="02040504050005020304" pitchFamily="18" charset="0"/>
                          <a:hlinkClick r:id="rId4"/>
                        </a:rPr>
                        <a:t>Create fact files for two of the Hanoverian monarchs. Include at least ten facts for each monarch.</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b"/>
                      <a:r>
                        <a:rPr lang="en-GB" sz="2000" b="0" i="0" u="sng" strike="noStrike" dirty="0">
                          <a:solidFill>
                            <a:srgbClr val="0563C1"/>
                          </a:solidFill>
                          <a:effectLst/>
                          <a:latin typeface="Amasis MT Pro" panose="02040504050005020304" pitchFamily="18" charset="0"/>
                          <a:hlinkClick r:id="rId5"/>
                        </a:rPr>
                        <a:t>Can we call the suffragettes terrorists? Read this article and write a response showing how far you agree.</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b"/>
                      <a:r>
                        <a:rPr lang="en-GB" sz="2000" b="0" i="0" u="none" strike="noStrike" dirty="0">
                          <a:solidFill>
                            <a:srgbClr val="000000"/>
                          </a:solidFill>
                          <a:effectLst/>
                          <a:latin typeface="Amasis MT Pro" panose="02040504050005020304" pitchFamily="18" charset="0"/>
                        </a:rPr>
                        <a:t>Find out the history behind some common phrases. You can Google a phrase that you hear a lot e.g. </a:t>
                      </a:r>
                      <a:r>
                        <a:rPr lang="en-GB" sz="2000" b="0" i="1" u="none" strike="noStrike" dirty="0">
                          <a:solidFill>
                            <a:srgbClr val="000000"/>
                          </a:solidFill>
                          <a:effectLst/>
                          <a:latin typeface="Amasis MT Pro" panose="02040504050005020304" pitchFamily="18" charset="0"/>
                        </a:rPr>
                        <a:t>every cloud has a silver lining</a:t>
                      </a:r>
                      <a:r>
                        <a:rPr lang="en-GB" sz="2000" b="0" i="0" u="none" strike="noStrike" dirty="0">
                          <a:solidFill>
                            <a:srgbClr val="000000"/>
                          </a:solidFill>
                          <a:effectLst/>
                          <a:latin typeface="Amasis MT Pro" panose="02040504050005020304" pitchFamily="18" charset="0"/>
                        </a:rPr>
                        <a:t>. Chose 5 common phrases and research their history</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40530435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CA4C7A-AEB7-8F7C-4E43-58CFE5FCBE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CE6ADF-F5B3-1F8A-CECC-BD771C6021EF}"/>
              </a:ext>
            </a:extLst>
          </p:cNvPr>
          <p:cNvSpPr>
            <a:spLocks noGrp="1"/>
          </p:cNvSpPr>
          <p:nvPr>
            <p:ph type="title"/>
          </p:nvPr>
        </p:nvSpPr>
        <p:spPr/>
        <p:txBody>
          <a:bodyPr/>
          <a:lstStyle/>
          <a:p>
            <a:r>
              <a:rPr lang="en-GB" dirty="0">
                <a:latin typeface="AlphabetSoup Tilt BT" panose="04020905020B06060204" pitchFamily="82" charset="0"/>
              </a:rPr>
              <a:t>History</a:t>
            </a:r>
          </a:p>
        </p:txBody>
      </p:sp>
      <p:graphicFrame>
        <p:nvGraphicFramePr>
          <p:cNvPr id="6" name="Content Placeholder 5">
            <a:extLst>
              <a:ext uri="{FF2B5EF4-FFF2-40B4-BE49-F238E27FC236}">
                <a16:creationId xmlns:a16="http://schemas.microsoft.com/office/drawing/2014/main" id="{2DD2F6DB-A3FD-D9DA-B5DB-28822600056E}"/>
              </a:ext>
            </a:extLst>
          </p:cNvPr>
          <p:cNvGraphicFramePr>
            <a:graphicFrameLocks noGrp="1"/>
          </p:cNvGraphicFramePr>
          <p:nvPr>
            <p:ph idx="1"/>
            <p:extLst>
              <p:ext uri="{D42A27DB-BD31-4B8C-83A1-F6EECF244321}">
                <p14:modId xmlns:p14="http://schemas.microsoft.com/office/powerpoint/2010/main" val="336863390"/>
              </p:ext>
            </p:extLst>
          </p:nvPr>
        </p:nvGraphicFramePr>
        <p:xfrm>
          <a:off x="623728" y="1385888"/>
          <a:ext cx="11126311" cy="5091457"/>
        </p:xfrm>
        <a:graphic>
          <a:graphicData uri="http://schemas.openxmlformats.org/drawingml/2006/table">
            <a:tbl>
              <a:tblPr>
                <a:tableStyleId>{22838BEF-8BB2-4498-84A7-C5851F593DF1}</a:tableStyleId>
              </a:tblPr>
              <a:tblGrid>
                <a:gridCol w="2118697">
                  <a:extLst>
                    <a:ext uri="{9D8B030D-6E8A-4147-A177-3AD203B41FA5}">
                      <a16:colId xmlns:a16="http://schemas.microsoft.com/office/drawing/2014/main" val="1109291525"/>
                    </a:ext>
                  </a:extLst>
                </a:gridCol>
                <a:gridCol w="1702524">
                  <a:extLst>
                    <a:ext uri="{9D8B030D-6E8A-4147-A177-3AD203B41FA5}">
                      <a16:colId xmlns:a16="http://schemas.microsoft.com/office/drawing/2014/main" val="684954266"/>
                    </a:ext>
                  </a:extLst>
                </a:gridCol>
                <a:gridCol w="1828637">
                  <a:extLst>
                    <a:ext uri="{9D8B030D-6E8A-4147-A177-3AD203B41FA5}">
                      <a16:colId xmlns:a16="http://schemas.microsoft.com/office/drawing/2014/main" val="1968360828"/>
                    </a:ext>
                  </a:extLst>
                </a:gridCol>
                <a:gridCol w="1879083">
                  <a:extLst>
                    <a:ext uri="{9D8B030D-6E8A-4147-A177-3AD203B41FA5}">
                      <a16:colId xmlns:a16="http://schemas.microsoft.com/office/drawing/2014/main" val="1553498707"/>
                    </a:ext>
                  </a:extLst>
                </a:gridCol>
                <a:gridCol w="1503896">
                  <a:extLst>
                    <a:ext uri="{9D8B030D-6E8A-4147-A177-3AD203B41FA5}">
                      <a16:colId xmlns:a16="http://schemas.microsoft.com/office/drawing/2014/main" val="597024986"/>
                    </a:ext>
                  </a:extLst>
                </a:gridCol>
                <a:gridCol w="2093474">
                  <a:extLst>
                    <a:ext uri="{9D8B030D-6E8A-4147-A177-3AD203B41FA5}">
                      <a16:colId xmlns:a16="http://schemas.microsoft.com/office/drawing/2014/main" val="2192966765"/>
                    </a:ext>
                  </a:extLst>
                </a:gridCol>
              </a:tblGrid>
              <a:tr h="388012">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352580">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Watch</a:t>
                      </a:r>
                      <a:r>
                        <a:rPr lang="en-GB" sz="1800" b="0" i="0" u="none" strike="noStrike" kern="1200" dirty="0">
                          <a:solidFill>
                            <a:schemeClr val="dk1"/>
                          </a:solidFill>
                          <a:effectLst/>
                          <a:latin typeface="+mn-lt"/>
                          <a:ea typeface="+mn-ea"/>
                          <a:cs typeface="+mn-cs"/>
                          <a:hlinkClick r:id="rId2"/>
                        </a:rPr>
                        <a:t> ‘worst jobs in history</a:t>
                      </a:r>
                      <a:r>
                        <a:rPr lang="en-GB" sz="1800" b="0" i="0" kern="1200" dirty="0">
                          <a:solidFill>
                            <a:schemeClr val="dk1"/>
                          </a:solidFill>
                          <a:effectLst/>
                          <a:latin typeface="+mn-lt"/>
                          <a:ea typeface="+mn-ea"/>
                          <a:cs typeface="+mn-cs"/>
                        </a:rPr>
                        <a:t>‘. Rank order the jobs in this programme from the one you would be prepared to do to the one you really would not want to do!! TASK OUTCOME: using your rank order, explain why you would not want to do the worst 3 jobs and which of the top 3 you might enjoy doing, 150 words.</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Listen </a:t>
                      </a:r>
                      <a:r>
                        <a:rPr lang="en-GB" sz="1800" b="0" i="0" kern="1200" dirty="0">
                          <a:solidFill>
                            <a:schemeClr val="dk1"/>
                          </a:solidFill>
                          <a:effectLst/>
                          <a:latin typeface="+mn-lt"/>
                          <a:ea typeface="+mn-ea"/>
                          <a:cs typeface="+mn-cs"/>
                          <a:hlinkClick r:id="rId3"/>
                        </a:rPr>
                        <a:t>https://www.bbc.co.uk/sounds/play/b00wqdc7</a:t>
                      </a:r>
                      <a:endParaRPr lang="en-GB" sz="1800" b="0" i="0" kern="120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 TASK OUTCOME: choose one thing you learn from listening to this and explain how it links to society today 150 words: </a:t>
                      </a:r>
                      <a:r>
                        <a:rPr lang="en-GB" sz="1800" b="0" i="0" u="none" strike="noStrike" kern="1200" dirty="0">
                          <a:solidFill>
                            <a:schemeClr val="dk1"/>
                          </a:solidFill>
                          <a:effectLst/>
                          <a:latin typeface="+mn-lt"/>
                          <a:ea typeface="+mn-ea"/>
                          <a:cs typeface="+mn-cs"/>
                          <a:hlinkClick r:id="rId4"/>
                        </a:rPr>
                        <a:t>The Stone Age.</a:t>
                      </a:r>
                      <a:endParaRPr lang="en-GB" sz="1800" b="0" i="0" kern="1200" dirty="0">
                        <a:solidFill>
                          <a:schemeClr val="dk1"/>
                        </a:solidFill>
                        <a:effectLst/>
                        <a:latin typeface="+mn-lt"/>
                        <a:ea typeface="+mn-ea"/>
                        <a:cs typeface="+mn-cs"/>
                      </a:endParaRP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Read ‘A Brief History of Life in the Middle Ages’ by Martyn </a:t>
                      </a:r>
                      <a:r>
                        <a:rPr lang="en-GB" sz="1800" b="0" i="0" kern="1200" dirty="0" err="1">
                          <a:solidFill>
                            <a:schemeClr val="dk1"/>
                          </a:solidFill>
                          <a:effectLst/>
                          <a:latin typeface="+mn-lt"/>
                          <a:ea typeface="+mn-ea"/>
                          <a:cs typeface="+mn-cs"/>
                        </a:rPr>
                        <a:t>Whittock</a:t>
                      </a:r>
                      <a:r>
                        <a:rPr lang="en-GB" sz="1800" b="0" i="0" kern="1200" dirty="0">
                          <a:solidFill>
                            <a:schemeClr val="dk1"/>
                          </a:solidFill>
                          <a:effectLst/>
                          <a:latin typeface="+mn-lt"/>
                          <a:ea typeface="+mn-ea"/>
                          <a:cs typeface="+mn-cs"/>
                        </a:rPr>
                        <a:t>.</a:t>
                      </a:r>
                    </a:p>
                    <a:p>
                      <a:pPr algn="ctr" fontAlgn="b"/>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r>
                        <a:rPr lang="en-GB" sz="1800" b="0" i="0" kern="1200" dirty="0">
                          <a:solidFill>
                            <a:schemeClr val="dk1"/>
                          </a:solidFill>
                          <a:effectLst/>
                          <a:latin typeface="+mn-lt"/>
                          <a:ea typeface="+mn-ea"/>
                          <a:cs typeface="+mn-cs"/>
                        </a:rPr>
                        <a:t>Create a design for your own battle emblem – design it to have personal meaning for you and your family. TASK OUTCOME: take a photograph of your battle emblem </a:t>
                      </a:r>
                      <a:br>
                        <a:rPr lang="en-GB" sz="2000" dirty="0"/>
                      </a:b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r>
                        <a:rPr lang="en-GB" sz="1800" b="0" i="0" kern="1200" dirty="0">
                          <a:solidFill>
                            <a:schemeClr val="dk1"/>
                          </a:solidFill>
                          <a:effectLst/>
                          <a:latin typeface="+mn-lt"/>
                          <a:ea typeface="+mn-ea"/>
                          <a:cs typeface="+mn-cs"/>
                        </a:rPr>
                        <a:t>hand write a one page biography (at least 150 words) of an important  figure in the abolition of slavery. Include an explanation of why you have chosen this person.</a:t>
                      </a:r>
                    </a:p>
                    <a:p>
                      <a:br>
                        <a:rPr lang="en-GB" sz="2000" dirty="0"/>
                      </a:b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mn-lt"/>
                          <a:ea typeface="+mn-ea"/>
                          <a:cs typeface="+mn-cs"/>
                        </a:rPr>
                        <a:t>Visit a National Trust / English Heritage Site</a:t>
                      </a:r>
                    </a:p>
                    <a:p>
                      <a:pPr algn="ctr" fontAlgn="b"/>
                      <a:endParaRPr lang="en-GB" sz="2000" b="0" i="0" u="none" strike="noStrike" dirty="0">
                        <a:solidFill>
                          <a:srgbClr val="000000"/>
                        </a:solidFill>
                        <a:effectLst/>
                        <a:latin typeface="Amasis MT Pro" panose="02040504050005020304" pitchFamily="18"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0088286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276726" y="60325"/>
            <a:ext cx="10515600" cy="1325563"/>
          </a:xfrm>
        </p:spPr>
        <p:txBody>
          <a:bodyPr/>
          <a:lstStyle/>
          <a:p>
            <a:r>
              <a:rPr lang="en-GB" dirty="0">
                <a:latin typeface="AlphabetSoup Tilt BT" panose="04020905020B06060204" pitchFamily="82" charset="0"/>
              </a:rPr>
              <a:t>Geography</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2675987849"/>
              </p:ext>
            </p:extLst>
          </p:nvPr>
        </p:nvGraphicFramePr>
        <p:xfrm>
          <a:off x="288758" y="1385888"/>
          <a:ext cx="11400323" cy="4908232"/>
        </p:xfrm>
        <a:graphic>
          <a:graphicData uri="http://schemas.openxmlformats.org/drawingml/2006/table">
            <a:tbl>
              <a:tblPr>
                <a:tableStyleId>{22838BEF-8BB2-4498-84A7-C5851F593DF1}</a:tableStyleId>
              </a:tblPr>
              <a:tblGrid>
                <a:gridCol w="2170875">
                  <a:extLst>
                    <a:ext uri="{9D8B030D-6E8A-4147-A177-3AD203B41FA5}">
                      <a16:colId xmlns:a16="http://schemas.microsoft.com/office/drawing/2014/main" val="1109291525"/>
                    </a:ext>
                  </a:extLst>
                </a:gridCol>
                <a:gridCol w="1744452">
                  <a:extLst>
                    <a:ext uri="{9D8B030D-6E8A-4147-A177-3AD203B41FA5}">
                      <a16:colId xmlns:a16="http://schemas.microsoft.com/office/drawing/2014/main" val="684954266"/>
                    </a:ext>
                  </a:extLst>
                </a:gridCol>
                <a:gridCol w="1873671">
                  <a:extLst>
                    <a:ext uri="{9D8B030D-6E8A-4147-A177-3AD203B41FA5}">
                      <a16:colId xmlns:a16="http://schemas.microsoft.com/office/drawing/2014/main" val="1968360828"/>
                    </a:ext>
                  </a:extLst>
                </a:gridCol>
                <a:gridCol w="1925359">
                  <a:extLst>
                    <a:ext uri="{9D8B030D-6E8A-4147-A177-3AD203B41FA5}">
                      <a16:colId xmlns:a16="http://schemas.microsoft.com/office/drawing/2014/main" val="1553498707"/>
                    </a:ext>
                  </a:extLst>
                </a:gridCol>
                <a:gridCol w="1540934">
                  <a:extLst>
                    <a:ext uri="{9D8B030D-6E8A-4147-A177-3AD203B41FA5}">
                      <a16:colId xmlns:a16="http://schemas.microsoft.com/office/drawing/2014/main" val="597024986"/>
                    </a:ext>
                  </a:extLst>
                </a:gridCol>
                <a:gridCol w="2145032">
                  <a:extLst>
                    <a:ext uri="{9D8B030D-6E8A-4147-A177-3AD203B41FA5}">
                      <a16:colId xmlns:a16="http://schemas.microsoft.com/office/drawing/2014/main" val="2192966765"/>
                    </a:ext>
                  </a:extLst>
                </a:gridCol>
              </a:tblGrid>
              <a:tr h="329720">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578512">
                <a:tc>
                  <a:txBody>
                    <a:bodyPr/>
                    <a:lstStyle/>
                    <a:p>
                      <a:pPr algn="ctr" fontAlgn="ctr"/>
                      <a:r>
                        <a:rPr lang="en-GB" sz="2000" b="0" i="0" u="sng" strike="noStrike" dirty="0">
                          <a:solidFill>
                            <a:srgbClr val="0563C1"/>
                          </a:solidFill>
                          <a:effectLst/>
                          <a:latin typeface="Amasis MT Pro" panose="02040504050005020304" pitchFamily="18" charset="0"/>
                          <a:hlinkClick r:id="rId2"/>
                        </a:rPr>
                        <a:t>Watch Walking the Amazon</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ctr"/>
                      <a:r>
                        <a:rPr lang="en-GB" sz="2000" b="0" i="0" u="sng" strike="noStrike" dirty="0">
                          <a:solidFill>
                            <a:srgbClr val="0563C1"/>
                          </a:solidFill>
                          <a:effectLst/>
                          <a:latin typeface="Amasis MT Pro" panose="02040504050005020304" pitchFamily="18" charset="0"/>
                          <a:hlinkClick r:id="rId3"/>
                        </a:rPr>
                        <a:t>Listen to this podcast on immigration. </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ctr"/>
                      <a:r>
                        <a:rPr lang="en-GB" sz="2000" b="0" i="0" u="none" strike="noStrike" dirty="0">
                          <a:solidFill>
                            <a:srgbClr val="000000"/>
                          </a:solidFill>
                          <a:effectLst/>
                          <a:latin typeface="Amasis MT Pro" panose="02040504050005020304" pitchFamily="18" charset="0"/>
                        </a:rPr>
                        <a:t>Read one of the Horrible Geography collection</a:t>
                      </a:r>
                    </a:p>
                  </a:txBody>
                  <a:tcPr marL="9525" marR="9525" marT="9525" marB="0" anchor="ctr"/>
                </a:tc>
                <a:tc>
                  <a:txBody>
                    <a:bodyPr/>
                    <a:lstStyle/>
                    <a:p>
                      <a:pPr algn="ctr" fontAlgn="ctr"/>
                      <a:r>
                        <a:rPr lang="en-GB" sz="2000" b="0" i="0" u="none" strike="noStrike" dirty="0">
                          <a:solidFill>
                            <a:srgbClr val="000000"/>
                          </a:solidFill>
                          <a:effectLst/>
                          <a:latin typeface="Amasis MT Pro" panose="02040504050005020304" pitchFamily="18" charset="0"/>
                        </a:rPr>
                        <a:t>Create your own volcano! </a:t>
                      </a:r>
                    </a:p>
                  </a:txBody>
                  <a:tcPr marL="9525" marR="9525" marT="9525" marB="0" anchor="ctr"/>
                </a:tc>
                <a:tc>
                  <a:txBody>
                    <a:bodyPr/>
                    <a:lstStyle/>
                    <a:p>
                      <a:pPr algn="ctr" fontAlgn="ctr"/>
                      <a:r>
                        <a:rPr lang="en-GB" sz="2000" b="0" i="0" u="sng" strike="noStrike" dirty="0">
                          <a:solidFill>
                            <a:srgbClr val="0563C1"/>
                          </a:solidFill>
                          <a:effectLst/>
                          <a:latin typeface="Amasis MT Pro" panose="02040504050005020304" pitchFamily="18" charset="0"/>
                          <a:hlinkClick r:id="rId4"/>
                        </a:rPr>
                        <a:t>Read about the Yanomami tribe and write a response to whether you could live like they do. What would you find most difficult?</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ctr"/>
                      <a:r>
                        <a:rPr lang="en-GB" sz="2000" b="0" i="0" u="sng" strike="noStrike" dirty="0">
                          <a:solidFill>
                            <a:srgbClr val="0563C1"/>
                          </a:solidFill>
                          <a:effectLst/>
                          <a:latin typeface="Amasis MT Pro" panose="02040504050005020304" pitchFamily="18" charset="0"/>
                          <a:hlinkClick r:id="rId5"/>
                        </a:rPr>
                        <a:t>Make your own erosion! </a:t>
                      </a:r>
                      <a:endParaRPr lang="en-GB" sz="2000" b="0" i="0" u="sng" strike="noStrike" dirty="0">
                        <a:solidFill>
                          <a:srgbClr val="0563C1"/>
                        </a:solidFill>
                        <a:effectLst/>
                        <a:latin typeface="Amasis MT Pro" panose="02040504050005020304" pitchFamily="18"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8518251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4E68D-B0E4-83C0-9783-9F25FE4817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5CFDEF-E906-BA6F-0CFA-9DF044105A62}"/>
              </a:ext>
            </a:extLst>
          </p:cNvPr>
          <p:cNvSpPr>
            <a:spLocks noGrp="1"/>
          </p:cNvSpPr>
          <p:nvPr>
            <p:ph type="title"/>
          </p:nvPr>
        </p:nvSpPr>
        <p:spPr>
          <a:xfrm>
            <a:off x="276726" y="60325"/>
            <a:ext cx="10515600" cy="1325563"/>
          </a:xfrm>
        </p:spPr>
        <p:txBody>
          <a:bodyPr/>
          <a:lstStyle/>
          <a:p>
            <a:r>
              <a:rPr lang="en-GB" dirty="0">
                <a:latin typeface="AlphabetSoup Tilt BT" panose="04020905020B06060204" pitchFamily="82" charset="0"/>
              </a:rPr>
              <a:t>Geography</a:t>
            </a:r>
          </a:p>
        </p:txBody>
      </p:sp>
      <p:graphicFrame>
        <p:nvGraphicFramePr>
          <p:cNvPr id="6" name="Content Placeholder 5">
            <a:extLst>
              <a:ext uri="{FF2B5EF4-FFF2-40B4-BE49-F238E27FC236}">
                <a16:creationId xmlns:a16="http://schemas.microsoft.com/office/drawing/2014/main" id="{575CFC41-1FE2-45F5-725D-D526FBEF6244}"/>
              </a:ext>
            </a:extLst>
          </p:cNvPr>
          <p:cNvGraphicFramePr>
            <a:graphicFrameLocks noGrp="1"/>
          </p:cNvGraphicFramePr>
          <p:nvPr>
            <p:ph idx="1"/>
            <p:extLst>
              <p:ext uri="{D42A27DB-BD31-4B8C-83A1-F6EECF244321}">
                <p14:modId xmlns:p14="http://schemas.microsoft.com/office/powerpoint/2010/main" val="3383386044"/>
              </p:ext>
            </p:extLst>
          </p:nvPr>
        </p:nvGraphicFramePr>
        <p:xfrm>
          <a:off x="288758" y="1385888"/>
          <a:ext cx="11400323" cy="4908232"/>
        </p:xfrm>
        <a:graphic>
          <a:graphicData uri="http://schemas.openxmlformats.org/drawingml/2006/table">
            <a:tbl>
              <a:tblPr>
                <a:tableStyleId>{22838BEF-8BB2-4498-84A7-C5851F593DF1}</a:tableStyleId>
              </a:tblPr>
              <a:tblGrid>
                <a:gridCol w="2170875">
                  <a:extLst>
                    <a:ext uri="{9D8B030D-6E8A-4147-A177-3AD203B41FA5}">
                      <a16:colId xmlns:a16="http://schemas.microsoft.com/office/drawing/2014/main" val="1109291525"/>
                    </a:ext>
                  </a:extLst>
                </a:gridCol>
                <a:gridCol w="1744452">
                  <a:extLst>
                    <a:ext uri="{9D8B030D-6E8A-4147-A177-3AD203B41FA5}">
                      <a16:colId xmlns:a16="http://schemas.microsoft.com/office/drawing/2014/main" val="684954266"/>
                    </a:ext>
                  </a:extLst>
                </a:gridCol>
                <a:gridCol w="1873671">
                  <a:extLst>
                    <a:ext uri="{9D8B030D-6E8A-4147-A177-3AD203B41FA5}">
                      <a16:colId xmlns:a16="http://schemas.microsoft.com/office/drawing/2014/main" val="1968360828"/>
                    </a:ext>
                  </a:extLst>
                </a:gridCol>
                <a:gridCol w="1925359">
                  <a:extLst>
                    <a:ext uri="{9D8B030D-6E8A-4147-A177-3AD203B41FA5}">
                      <a16:colId xmlns:a16="http://schemas.microsoft.com/office/drawing/2014/main" val="1553498707"/>
                    </a:ext>
                  </a:extLst>
                </a:gridCol>
                <a:gridCol w="1540934">
                  <a:extLst>
                    <a:ext uri="{9D8B030D-6E8A-4147-A177-3AD203B41FA5}">
                      <a16:colId xmlns:a16="http://schemas.microsoft.com/office/drawing/2014/main" val="597024986"/>
                    </a:ext>
                  </a:extLst>
                </a:gridCol>
                <a:gridCol w="2145032">
                  <a:extLst>
                    <a:ext uri="{9D8B030D-6E8A-4147-A177-3AD203B41FA5}">
                      <a16:colId xmlns:a16="http://schemas.microsoft.com/office/drawing/2014/main" val="2192966765"/>
                    </a:ext>
                  </a:extLst>
                </a:gridCol>
              </a:tblGrid>
              <a:tr h="329720">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578512">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Watch one of the BBC Antarctica wildlife programmes. TASK OUTCOME: write a review of what we can learn from it. 200 words.</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Listen to the BBC world service </a:t>
                      </a:r>
                      <a:r>
                        <a:rPr lang="en-GB" sz="1800" b="0" i="0" u="none" strike="noStrike" kern="1200" dirty="0">
                          <a:solidFill>
                            <a:schemeClr val="dk1"/>
                          </a:solidFill>
                          <a:effectLst/>
                          <a:latin typeface="Amasis MT Pro" panose="02040504050005020304" pitchFamily="18" charset="0"/>
                          <a:ea typeface="+mn-ea"/>
                          <a:cs typeface="+mn-cs"/>
                          <a:hlinkClick r:id="rId2"/>
                        </a:rPr>
                        <a:t>The Compass: A Tale of Two Rivers:</a:t>
                      </a:r>
                      <a:r>
                        <a:rPr lang="en-GB" sz="1800" b="0" i="0" kern="1200" dirty="0">
                          <a:solidFill>
                            <a:schemeClr val="dk1"/>
                          </a:solidFill>
                          <a:effectLst/>
                          <a:latin typeface="Amasis MT Pro" panose="02040504050005020304" pitchFamily="18" charset="0"/>
                          <a:ea typeface="+mn-ea"/>
                          <a:cs typeface="+mn-cs"/>
                        </a:rPr>
                        <a:t> Kuala Lumpur. TASK OUTCOME: summarise in 150-200 words what you learn from this.</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r>
                        <a:rPr lang="en-GB" sz="1800" b="0" i="0" kern="1200" dirty="0">
                          <a:solidFill>
                            <a:schemeClr val="dk1"/>
                          </a:solidFill>
                          <a:effectLst/>
                          <a:latin typeface="Amasis MT Pro" panose="02040504050005020304" pitchFamily="18" charset="0"/>
                          <a:ea typeface="+mn-ea"/>
                          <a:cs typeface="+mn-cs"/>
                        </a:rPr>
                        <a:t>Read ‘Horrible Geography: London’.</a:t>
                      </a:r>
                    </a:p>
                    <a:p>
                      <a:r>
                        <a:rPr lang="en-GB" sz="1800" b="0" i="0" kern="1200" dirty="0">
                          <a:solidFill>
                            <a:schemeClr val="dk1"/>
                          </a:solidFill>
                          <a:effectLst/>
                          <a:latin typeface="Amasis MT Pro" panose="02040504050005020304" pitchFamily="18" charset="0"/>
                          <a:ea typeface="+mn-ea"/>
                          <a:cs typeface="+mn-cs"/>
                        </a:rPr>
                        <a:t>OR</a:t>
                      </a:r>
                    </a:p>
                    <a:p>
                      <a:r>
                        <a:rPr lang="en-GB" sz="1800" b="0" i="0" kern="1200" dirty="0">
                          <a:solidFill>
                            <a:schemeClr val="dk1"/>
                          </a:solidFill>
                          <a:effectLst/>
                          <a:latin typeface="Amasis MT Pro" panose="02040504050005020304" pitchFamily="18" charset="0"/>
                          <a:ea typeface="+mn-ea"/>
                          <a:cs typeface="+mn-cs"/>
                        </a:rPr>
                        <a:t>Read ‘Horrible Geography: Raging Rivers’.</a:t>
                      </a:r>
                    </a:p>
                    <a:p>
                      <a:pPr algn="ctr" fontAlgn="ctr"/>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How do plants adapt to living in deserts/rainforests/polar regions? What features do they have to ensure their success? TASK OUTCOME: choose 3 plants and label and annotate their features that help them survive on a clear hand drawn diagram.</a:t>
                      </a:r>
                    </a:p>
                    <a:p>
                      <a:pPr algn="ctr" fontAlgn="ctr"/>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Imagine you live in an area affected by flooding. TASK OUTCOME: write a letter to suggest ways to avoid flooding in the future – what steps might a community take to avoid this?</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Visit the </a:t>
                      </a:r>
                      <a:r>
                        <a:rPr lang="en-GB" sz="1800" b="0" i="0" u="none" strike="noStrike" kern="1200" dirty="0">
                          <a:solidFill>
                            <a:schemeClr val="dk1"/>
                          </a:solidFill>
                          <a:effectLst/>
                          <a:latin typeface="Amasis MT Pro" panose="02040504050005020304" pitchFamily="18" charset="0"/>
                          <a:ea typeface="+mn-ea"/>
                          <a:cs typeface="+mn-cs"/>
                          <a:hlinkClick r:id="rId3"/>
                        </a:rPr>
                        <a:t>Royal Observatory</a:t>
                      </a:r>
                      <a:r>
                        <a:rPr lang="en-GB" sz="1800" b="0" i="0" kern="1200" dirty="0">
                          <a:solidFill>
                            <a:schemeClr val="dk1"/>
                          </a:solidFill>
                          <a:effectLst/>
                          <a:latin typeface="Amasis MT Pro" panose="02040504050005020304" pitchFamily="18" charset="0"/>
                          <a:ea typeface="+mn-ea"/>
                          <a:cs typeface="+mn-cs"/>
                        </a:rPr>
                        <a:t> in Greenwich to explore the home of the historic Prime Meridian.</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6138764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276726" y="60325"/>
            <a:ext cx="10515600" cy="1325563"/>
          </a:xfrm>
        </p:spPr>
        <p:txBody>
          <a:bodyPr/>
          <a:lstStyle/>
          <a:p>
            <a:r>
              <a:rPr lang="en-GB" dirty="0">
                <a:latin typeface="AlphabetSoup Tilt BT" panose="04020905020B06060204" pitchFamily="82" charset="0"/>
              </a:rPr>
              <a:t>Computing</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3542795540"/>
              </p:ext>
            </p:extLst>
          </p:nvPr>
        </p:nvGraphicFramePr>
        <p:xfrm>
          <a:off x="288758" y="1385888"/>
          <a:ext cx="9809612" cy="4501565"/>
        </p:xfrm>
        <a:graphic>
          <a:graphicData uri="http://schemas.openxmlformats.org/drawingml/2006/table">
            <a:tbl>
              <a:tblPr>
                <a:tableStyleId>{22838BEF-8BB2-4498-84A7-C5851F593DF1}</a:tableStyleId>
              </a:tblPr>
              <a:tblGrid>
                <a:gridCol w="1867968">
                  <a:extLst>
                    <a:ext uri="{9D8B030D-6E8A-4147-A177-3AD203B41FA5}">
                      <a16:colId xmlns:a16="http://schemas.microsoft.com/office/drawing/2014/main" val="1109291525"/>
                    </a:ext>
                  </a:extLst>
                </a:gridCol>
                <a:gridCol w="1501045">
                  <a:extLst>
                    <a:ext uri="{9D8B030D-6E8A-4147-A177-3AD203B41FA5}">
                      <a16:colId xmlns:a16="http://schemas.microsoft.com/office/drawing/2014/main" val="684954266"/>
                    </a:ext>
                  </a:extLst>
                </a:gridCol>
                <a:gridCol w="1612234">
                  <a:extLst>
                    <a:ext uri="{9D8B030D-6E8A-4147-A177-3AD203B41FA5}">
                      <a16:colId xmlns:a16="http://schemas.microsoft.com/office/drawing/2014/main" val="1968360828"/>
                    </a:ext>
                  </a:extLst>
                </a:gridCol>
                <a:gridCol w="1656710">
                  <a:extLst>
                    <a:ext uri="{9D8B030D-6E8A-4147-A177-3AD203B41FA5}">
                      <a16:colId xmlns:a16="http://schemas.microsoft.com/office/drawing/2014/main" val="1553498707"/>
                    </a:ext>
                  </a:extLst>
                </a:gridCol>
                <a:gridCol w="1325924">
                  <a:extLst>
                    <a:ext uri="{9D8B030D-6E8A-4147-A177-3AD203B41FA5}">
                      <a16:colId xmlns:a16="http://schemas.microsoft.com/office/drawing/2014/main" val="597024986"/>
                    </a:ext>
                  </a:extLst>
                </a:gridCol>
                <a:gridCol w="1845731">
                  <a:extLst>
                    <a:ext uri="{9D8B030D-6E8A-4147-A177-3AD203B41FA5}">
                      <a16:colId xmlns:a16="http://schemas.microsoft.com/office/drawing/2014/main" val="2192966765"/>
                    </a:ext>
                  </a:extLst>
                </a:gridCol>
              </a:tblGrid>
              <a:tr h="307987">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193578">
                <a:tc>
                  <a:txBody>
                    <a:bodyPr/>
                    <a:lstStyle/>
                    <a:p>
                      <a:pPr algn="ctr" fontAlgn="ctr"/>
                      <a:r>
                        <a:rPr lang="en-GB" sz="2000" b="0" i="0" u="sng" strike="noStrike" dirty="0">
                          <a:solidFill>
                            <a:srgbClr val="0563C1"/>
                          </a:solidFill>
                          <a:effectLst/>
                          <a:latin typeface="Amasis MT Pro" panose="02040504050005020304" pitchFamily="18" charset="0"/>
                          <a:hlinkClick r:id="rId2"/>
                        </a:rPr>
                        <a:t>Watch this Ted Talk on </a:t>
                      </a:r>
                      <a:r>
                        <a:rPr lang="en-GB" sz="2000" b="0" i="0" u="sng" strike="noStrike" dirty="0" err="1">
                          <a:solidFill>
                            <a:srgbClr val="0563C1"/>
                          </a:solidFill>
                          <a:effectLst/>
                          <a:latin typeface="Amasis MT Pro" panose="02040504050005020304" pitchFamily="18" charset="0"/>
                          <a:hlinkClick r:id="rId2"/>
                        </a:rPr>
                        <a:t>Artifical</a:t>
                      </a:r>
                      <a:r>
                        <a:rPr lang="en-GB" sz="2000" b="0" i="0" u="sng" strike="noStrike" dirty="0">
                          <a:solidFill>
                            <a:srgbClr val="0563C1"/>
                          </a:solidFill>
                          <a:effectLst/>
                          <a:latin typeface="Amasis MT Pro" panose="02040504050005020304" pitchFamily="18" charset="0"/>
                          <a:hlinkClick r:id="rId2"/>
                        </a:rPr>
                        <a:t> Intelligence</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ctr"/>
                      <a:r>
                        <a:rPr lang="en-GB" sz="2000" b="0" i="0" u="sng" strike="noStrike" dirty="0">
                          <a:solidFill>
                            <a:srgbClr val="0563C1"/>
                          </a:solidFill>
                          <a:effectLst/>
                          <a:latin typeface="Amasis MT Pro" panose="02040504050005020304" pitchFamily="18" charset="0"/>
                          <a:hlinkClick r:id="rId3"/>
                        </a:rPr>
                        <a:t>Listen to two of these James May clips!</a:t>
                      </a: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algn="ctr" fontAlgn="b"/>
                      <a:r>
                        <a:rPr lang="en-GB" sz="2000" b="0" i="0" u="none" strike="noStrike">
                          <a:solidFill>
                            <a:srgbClr val="000000"/>
                          </a:solidFill>
                          <a:effectLst/>
                          <a:latin typeface="Amasis MT Pro" panose="02040504050005020304" pitchFamily="18" charset="0"/>
                        </a:rPr>
                        <a:t>Subscribe to CS4FN and read through the articles.</a:t>
                      </a:r>
                    </a:p>
                  </a:txBody>
                  <a:tcPr marL="9525" marR="9525" marT="9525" marB="0" anchor="ctr"/>
                </a:tc>
                <a:tc>
                  <a:txBody>
                    <a:bodyPr/>
                    <a:lstStyle/>
                    <a:p>
                      <a:pPr algn="ctr" fontAlgn="ctr"/>
                      <a:r>
                        <a:rPr lang="en-GB" sz="2000" b="0" i="0" u="none" strike="noStrike" dirty="0">
                          <a:solidFill>
                            <a:srgbClr val="000000"/>
                          </a:solidFill>
                          <a:effectLst/>
                          <a:latin typeface="Amasis MT Pro" panose="02040504050005020304" pitchFamily="18" charset="0"/>
                        </a:rPr>
                        <a:t>Create a social media page for Steve Jobs </a:t>
                      </a:r>
                    </a:p>
                  </a:txBody>
                  <a:tcPr marL="9525" marR="9525" marT="9525" marB="0" anchor="ctr"/>
                </a:tc>
                <a:tc>
                  <a:txBody>
                    <a:bodyPr/>
                    <a:lstStyle/>
                    <a:p>
                      <a:pPr algn="ctr" fontAlgn="ctr"/>
                      <a:r>
                        <a:rPr lang="en-GB" sz="2000" b="0" i="0" u="none" strike="noStrike" dirty="0">
                          <a:solidFill>
                            <a:srgbClr val="000000"/>
                          </a:solidFill>
                          <a:effectLst/>
                          <a:latin typeface="Amasis MT Pro" panose="02040504050005020304" pitchFamily="18" charset="0"/>
                        </a:rPr>
                        <a:t>Imagine the year is 2100. Write up your thoughts on what the world will be like. How will technology have advanced?</a:t>
                      </a:r>
                    </a:p>
                  </a:txBody>
                  <a:tcPr marL="9525" marR="9525" marT="9525" marB="0" anchor="ctr"/>
                </a:tc>
                <a:tc>
                  <a:txBody>
                    <a:bodyPr/>
                    <a:lstStyle/>
                    <a:p>
                      <a:pPr algn="ctr" fontAlgn="ctr"/>
                      <a:r>
                        <a:rPr lang="en-GB" sz="2000" b="0" i="0" u="sng" strike="noStrike" dirty="0">
                          <a:solidFill>
                            <a:srgbClr val="0563C1"/>
                          </a:solidFill>
                          <a:effectLst/>
                          <a:latin typeface="Amasis MT Pro" panose="02040504050005020304" pitchFamily="18" charset="0"/>
                          <a:hlinkClick r:id="rId4"/>
                        </a:rPr>
                        <a:t>Complete these Code Combat games! </a:t>
                      </a:r>
                      <a:endParaRPr lang="en-GB" sz="2000" b="0" i="0" u="sng" strike="noStrike" dirty="0">
                        <a:solidFill>
                          <a:srgbClr val="0563C1"/>
                        </a:solidFill>
                        <a:effectLst/>
                        <a:latin typeface="Amasis MT Pro" panose="02040504050005020304" pitchFamily="18"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33020767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ACABA-1B6F-455B-C9FE-006E7F4DEF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0449EC-4942-AEB7-4F46-8A28829F1E53}"/>
              </a:ext>
            </a:extLst>
          </p:cNvPr>
          <p:cNvSpPr>
            <a:spLocks noGrp="1"/>
          </p:cNvSpPr>
          <p:nvPr>
            <p:ph type="title"/>
          </p:nvPr>
        </p:nvSpPr>
        <p:spPr>
          <a:xfrm>
            <a:off x="276726" y="60325"/>
            <a:ext cx="10515600" cy="1325563"/>
          </a:xfrm>
        </p:spPr>
        <p:txBody>
          <a:bodyPr/>
          <a:lstStyle/>
          <a:p>
            <a:r>
              <a:rPr lang="en-GB" dirty="0">
                <a:latin typeface="AlphabetSoup Tilt BT" panose="04020905020B06060204" pitchFamily="82" charset="0"/>
              </a:rPr>
              <a:t>Computing</a:t>
            </a:r>
          </a:p>
        </p:txBody>
      </p:sp>
      <p:graphicFrame>
        <p:nvGraphicFramePr>
          <p:cNvPr id="6" name="Content Placeholder 5">
            <a:extLst>
              <a:ext uri="{FF2B5EF4-FFF2-40B4-BE49-F238E27FC236}">
                <a16:creationId xmlns:a16="http://schemas.microsoft.com/office/drawing/2014/main" id="{C9FF0289-11B2-C175-AC3A-89F92A270A62}"/>
              </a:ext>
            </a:extLst>
          </p:cNvPr>
          <p:cNvGraphicFramePr>
            <a:graphicFrameLocks noGrp="1"/>
          </p:cNvGraphicFramePr>
          <p:nvPr>
            <p:ph idx="1"/>
            <p:extLst>
              <p:ext uri="{D42A27DB-BD31-4B8C-83A1-F6EECF244321}">
                <p14:modId xmlns:p14="http://schemas.microsoft.com/office/powerpoint/2010/main" val="1990510538"/>
              </p:ext>
            </p:extLst>
          </p:nvPr>
        </p:nvGraphicFramePr>
        <p:xfrm>
          <a:off x="144378" y="1385888"/>
          <a:ext cx="11903243" cy="5011432"/>
        </p:xfrm>
        <a:graphic>
          <a:graphicData uri="http://schemas.openxmlformats.org/drawingml/2006/table">
            <a:tbl>
              <a:tblPr>
                <a:tableStyleId>{22838BEF-8BB2-4498-84A7-C5851F593DF1}</a:tableStyleId>
              </a:tblPr>
              <a:tblGrid>
                <a:gridCol w="2266642">
                  <a:extLst>
                    <a:ext uri="{9D8B030D-6E8A-4147-A177-3AD203B41FA5}">
                      <a16:colId xmlns:a16="http://schemas.microsoft.com/office/drawing/2014/main" val="1109291525"/>
                    </a:ext>
                  </a:extLst>
                </a:gridCol>
                <a:gridCol w="2595720">
                  <a:extLst>
                    <a:ext uri="{9D8B030D-6E8A-4147-A177-3AD203B41FA5}">
                      <a16:colId xmlns:a16="http://schemas.microsoft.com/office/drawing/2014/main" val="684954266"/>
                    </a:ext>
                  </a:extLst>
                </a:gridCol>
                <a:gridCol w="1554480">
                  <a:extLst>
                    <a:ext uri="{9D8B030D-6E8A-4147-A177-3AD203B41FA5}">
                      <a16:colId xmlns:a16="http://schemas.microsoft.com/office/drawing/2014/main" val="1968360828"/>
                    </a:ext>
                  </a:extLst>
                </a:gridCol>
                <a:gridCol w="2225040">
                  <a:extLst>
                    <a:ext uri="{9D8B030D-6E8A-4147-A177-3AD203B41FA5}">
                      <a16:colId xmlns:a16="http://schemas.microsoft.com/office/drawing/2014/main" val="1553498707"/>
                    </a:ext>
                  </a:extLst>
                </a:gridCol>
                <a:gridCol w="1752600">
                  <a:extLst>
                    <a:ext uri="{9D8B030D-6E8A-4147-A177-3AD203B41FA5}">
                      <a16:colId xmlns:a16="http://schemas.microsoft.com/office/drawing/2014/main" val="597024986"/>
                    </a:ext>
                  </a:extLst>
                </a:gridCol>
                <a:gridCol w="1508761">
                  <a:extLst>
                    <a:ext uri="{9D8B030D-6E8A-4147-A177-3AD203B41FA5}">
                      <a16:colId xmlns:a16="http://schemas.microsoft.com/office/drawing/2014/main" val="2192966765"/>
                    </a:ext>
                  </a:extLst>
                </a:gridCol>
              </a:tblGrid>
              <a:tr h="307987">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19357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Watch</a:t>
                      </a:r>
                      <a:r>
                        <a:rPr lang="en-GB" sz="1800" b="0" i="0" u="none" strike="noStrike" kern="1200" dirty="0">
                          <a:solidFill>
                            <a:schemeClr val="dk1"/>
                          </a:solidFill>
                          <a:effectLst/>
                          <a:latin typeface="Amasis MT Pro" panose="02040504050005020304" pitchFamily="18" charset="0"/>
                          <a:ea typeface="+mn-ea"/>
                          <a:cs typeface="+mn-cs"/>
                          <a:hlinkClick r:id="rId2"/>
                        </a:rPr>
                        <a:t> this</a:t>
                      </a:r>
                      <a:r>
                        <a:rPr lang="en-GB" sz="1800" b="0" i="0" kern="1200" dirty="0">
                          <a:solidFill>
                            <a:schemeClr val="dk1"/>
                          </a:solidFill>
                          <a:effectLst/>
                          <a:latin typeface="Amasis MT Pro" panose="02040504050005020304" pitchFamily="18" charset="0"/>
                          <a:ea typeface="+mn-ea"/>
                          <a:cs typeface="+mn-cs"/>
                        </a:rPr>
                        <a:t> TED talk: How computer memory works by </a:t>
                      </a:r>
                      <a:r>
                        <a:rPr lang="en-GB" sz="1800" b="0" i="0" kern="1200" dirty="0" err="1">
                          <a:solidFill>
                            <a:schemeClr val="dk1"/>
                          </a:solidFill>
                          <a:effectLst/>
                          <a:latin typeface="Amasis MT Pro" panose="02040504050005020304" pitchFamily="18" charset="0"/>
                          <a:ea typeface="+mn-ea"/>
                          <a:cs typeface="+mn-cs"/>
                        </a:rPr>
                        <a:t>Kanawat</a:t>
                      </a:r>
                      <a:r>
                        <a:rPr lang="en-GB" sz="1800" b="0" i="0" kern="1200" dirty="0">
                          <a:solidFill>
                            <a:schemeClr val="dk1"/>
                          </a:solidFill>
                          <a:effectLst/>
                          <a:latin typeface="Amasis MT Pro" panose="02040504050005020304" pitchFamily="18" charset="0"/>
                          <a:ea typeface="+mn-ea"/>
                          <a:cs typeface="+mn-cs"/>
                        </a:rPr>
                        <a:t> </a:t>
                      </a:r>
                      <a:r>
                        <a:rPr lang="en-GB" sz="1800" b="0" i="0" kern="1200" dirty="0" err="1">
                          <a:solidFill>
                            <a:schemeClr val="dk1"/>
                          </a:solidFill>
                          <a:effectLst/>
                          <a:latin typeface="Amasis MT Pro" panose="02040504050005020304" pitchFamily="18" charset="0"/>
                          <a:ea typeface="+mn-ea"/>
                          <a:cs typeface="+mn-cs"/>
                        </a:rPr>
                        <a:t>Senanan.TASK</a:t>
                      </a:r>
                      <a:r>
                        <a:rPr lang="en-GB" sz="1800" b="0" i="0" kern="1200" dirty="0">
                          <a:solidFill>
                            <a:schemeClr val="dk1"/>
                          </a:solidFill>
                          <a:effectLst/>
                          <a:latin typeface="Amasis MT Pro" panose="02040504050005020304" pitchFamily="18" charset="0"/>
                          <a:ea typeface="+mn-ea"/>
                          <a:cs typeface="+mn-cs"/>
                        </a:rPr>
                        <a:t> OUTCOME: Hand write a summary of what you have learnt, 150 words.</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Listen to the BBC Radio 4 programme </a:t>
                      </a:r>
                      <a:r>
                        <a:rPr lang="en-GB" sz="1800" b="0" i="0" u="none" strike="noStrike" kern="1200" dirty="0">
                          <a:solidFill>
                            <a:schemeClr val="dk1"/>
                          </a:solidFill>
                          <a:effectLst/>
                          <a:latin typeface="Amasis MT Pro" panose="02040504050005020304" pitchFamily="18" charset="0"/>
                          <a:ea typeface="+mn-ea"/>
                          <a:cs typeface="+mn-cs"/>
                          <a:hlinkClick r:id="rId3"/>
                        </a:rPr>
                        <a:t>‘Computing Britain’ episode 10</a:t>
                      </a:r>
                      <a:r>
                        <a:rPr lang="en-GB" sz="1800" b="0" i="0" kern="1200" dirty="0">
                          <a:solidFill>
                            <a:schemeClr val="dk1"/>
                          </a:solidFill>
                          <a:effectLst/>
                          <a:latin typeface="Amasis MT Pro" panose="02040504050005020304" pitchFamily="18" charset="0"/>
                          <a:ea typeface="+mn-ea"/>
                          <a:cs typeface="+mn-cs"/>
                        </a:rPr>
                        <a:t> of 12 ‘Mobile Revolution’ in which mathematician Hannah Fry tells the story of how a British company, ARM developed tiny hyper-intelligent silicon chips that are cheap, heat efficient and drove the smart phone revolution (15 mins). TASK OUTCOME: Write a summary of what you have learnt, 150 words.</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r>
                        <a:rPr lang="en-GB" sz="1800" b="0" i="0" kern="1200" dirty="0">
                          <a:solidFill>
                            <a:schemeClr val="dk1"/>
                          </a:solidFill>
                          <a:effectLst/>
                          <a:latin typeface="Amasis MT Pro" panose="02040504050005020304" pitchFamily="18" charset="0"/>
                          <a:ea typeface="+mn-ea"/>
                          <a:cs typeface="+mn-cs"/>
                        </a:rPr>
                        <a:t>Read ‘Coding Club Python Basics Level 2’</a:t>
                      </a:r>
                    </a:p>
                    <a:p>
                      <a:r>
                        <a:rPr lang="en-GB" sz="1800" b="0" i="0" kern="1200" dirty="0">
                          <a:solidFill>
                            <a:schemeClr val="dk1"/>
                          </a:solidFill>
                          <a:effectLst/>
                          <a:latin typeface="Amasis MT Pro" panose="02040504050005020304" pitchFamily="18" charset="0"/>
                          <a:ea typeface="+mn-ea"/>
                          <a:cs typeface="+mn-cs"/>
                        </a:rPr>
                        <a:t>OR</a:t>
                      </a:r>
                    </a:p>
                    <a:p>
                      <a:r>
                        <a:rPr lang="en-GB" sz="1800" b="0" i="0" kern="1200" dirty="0">
                          <a:solidFill>
                            <a:schemeClr val="dk1"/>
                          </a:solidFill>
                          <a:effectLst/>
                          <a:latin typeface="Amasis MT Pro" panose="02040504050005020304" pitchFamily="18" charset="0"/>
                          <a:ea typeface="+mn-ea"/>
                          <a:cs typeface="+mn-cs"/>
                        </a:rPr>
                        <a:t>Read ‘Coding Club Python Basics Level 3’</a:t>
                      </a:r>
                    </a:p>
                    <a:p>
                      <a:pPr algn="ctr" fontAlgn="b"/>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Design a futuristic classroom using as much tech as possible – would you even need a teacher? Label everything in your design. TASK OUTCOME: Take a clear photograph of your work showing the labels clearly and upload this.</a:t>
                      </a:r>
                    </a:p>
                    <a:p>
                      <a:pPr algn="ctr" fontAlgn="ctr"/>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What happens next? TASK OUTCOME: Hand write two paragraphs at least on how you think phones will be different in 5 years time – what more could they do for us?</a:t>
                      </a:r>
                    </a:p>
                    <a:p>
                      <a:pPr algn="ctr" fontAlgn="ctr"/>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Visit</a:t>
                      </a:r>
                      <a:r>
                        <a:rPr lang="en-GB" sz="1800" b="0" i="0" u="none" strike="noStrike" kern="1200" dirty="0">
                          <a:solidFill>
                            <a:schemeClr val="dk1"/>
                          </a:solidFill>
                          <a:effectLst/>
                          <a:latin typeface="Amasis MT Pro" panose="02040504050005020304" pitchFamily="18" charset="0"/>
                          <a:ea typeface="+mn-ea"/>
                          <a:cs typeface="+mn-cs"/>
                          <a:hlinkClick r:id="rId4"/>
                        </a:rPr>
                        <a:t> Bletchley Park</a:t>
                      </a:r>
                      <a:r>
                        <a:rPr lang="en-GB" sz="1800" b="0" i="0" kern="1200" dirty="0">
                          <a:solidFill>
                            <a:schemeClr val="dk1"/>
                          </a:solidFill>
                          <a:effectLst/>
                          <a:latin typeface="Amasis MT Pro" panose="02040504050005020304" pitchFamily="18" charset="0"/>
                          <a:ea typeface="+mn-ea"/>
                          <a:cs typeface="+mn-cs"/>
                        </a:rPr>
                        <a:t>.</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7167884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33E7A-C10C-8570-7E10-F38B75EA47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763C41-DE45-AD2B-CA7D-7EDB466A14DF}"/>
              </a:ext>
            </a:extLst>
          </p:cNvPr>
          <p:cNvSpPr>
            <a:spLocks noGrp="1"/>
          </p:cNvSpPr>
          <p:nvPr>
            <p:ph type="title"/>
          </p:nvPr>
        </p:nvSpPr>
        <p:spPr>
          <a:xfrm>
            <a:off x="276726" y="60325"/>
            <a:ext cx="10515600" cy="1325563"/>
          </a:xfrm>
        </p:spPr>
        <p:txBody>
          <a:bodyPr/>
          <a:lstStyle/>
          <a:p>
            <a:r>
              <a:rPr lang="en-GB" dirty="0">
                <a:latin typeface="AlphabetSoup Tilt BT" panose="04020905020B06060204" pitchFamily="82" charset="0"/>
              </a:rPr>
              <a:t>Wellbeing</a:t>
            </a:r>
          </a:p>
        </p:txBody>
      </p:sp>
      <p:graphicFrame>
        <p:nvGraphicFramePr>
          <p:cNvPr id="6" name="Content Placeholder 5">
            <a:extLst>
              <a:ext uri="{FF2B5EF4-FFF2-40B4-BE49-F238E27FC236}">
                <a16:creationId xmlns:a16="http://schemas.microsoft.com/office/drawing/2014/main" id="{3C3C0E10-A34E-2676-1353-DC2A3CF95ECA}"/>
              </a:ext>
            </a:extLst>
          </p:cNvPr>
          <p:cNvGraphicFramePr>
            <a:graphicFrameLocks noGrp="1"/>
          </p:cNvGraphicFramePr>
          <p:nvPr>
            <p:ph idx="1"/>
            <p:extLst>
              <p:ext uri="{D42A27DB-BD31-4B8C-83A1-F6EECF244321}">
                <p14:modId xmlns:p14="http://schemas.microsoft.com/office/powerpoint/2010/main" val="1826395549"/>
              </p:ext>
            </p:extLst>
          </p:nvPr>
        </p:nvGraphicFramePr>
        <p:xfrm>
          <a:off x="144378" y="1385888"/>
          <a:ext cx="11903243" cy="5285752"/>
        </p:xfrm>
        <a:graphic>
          <a:graphicData uri="http://schemas.openxmlformats.org/drawingml/2006/table">
            <a:tbl>
              <a:tblPr>
                <a:tableStyleId>{22838BEF-8BB2-4498-84A7-C5851F593DF1}</a:tableStyleId>
              </a:tblPr>
              <a:tblGrid>
                <a:gridCol w="2266642">
                  <a:extLst>
                    <a:ext uri="{9D8B030D-6E8A-4147-A177-3AD203B41FA5}">
                      <a16:colId xmlns:a16="http://schemas.microsoft.com/office/drawing/2014/main" val="1109291525"/>
                    </a:ext>
                  </a:extLst>
                </a:gridCol>
                <a:gridCol w="2115260">
                  <a:extLst>
                    <a:ext uri="{9D8B030D-6E8A-4147-A177-3AD203B41FA5}">
                      <a16:colId xmlns:a16="http://schemas.microsoft.com/office/drawing/2014/main" val="684954266"/>
                    </a:ext>
                  </a:extLst>
                </a:gridCol>
                <a:gridCol w="2034940">
                  <a:extLst>
                    <a:ext uri="{9D8B030D-6E8A-4147-A177-3AD203B41FA5}">
                      <a16:colId xmlns:a16="http://schemas.microsoft.com/office/drawing/2014/main" val="1968360828"/>
                    </a:ext>
                  </a:extLst>
                </a:gridCol>
                <a:gridCol w="2225040">
                  <a:extLst>
                    <a:ext uri="{9D8B030D-6E8A-4147-A177-3AD203B41FA5}">
                      <a16:colId xmlns:a16="http://schemas.microsoft.com/office/drawing/2014/main" val="1553498707"/>
                    </a:ext>
                  </a:extLst>
                </a:gridCol>
                <a:gridCol w="1752600">
                  <a:extLst>
                    <a:ext uri="{9D8B030D-6E8A-4147-A177-3AD203B41FA5}">
                      <a16:colId xmlns:a16="http://schemas.microsoft.com/office/drawing/2014/main" val="597024986"/>
                    </a:ext>
                  </a:extLst>
                </a:gridCol>
                <a:gridCol w="1508761">
                  <a:extLst>
                    <a:ext uri="{9D8B030D-6E8A-4147-A177-3AD203B41FA5}">
                      <a16:colId xmlns:a16="http://schemas.microsoft.com/office/drawing/2014/main" val="2192966765"/>
                    </a:ext>
                  </a:extLst>
                </a:gridCol>
              </a:tblGrid>
              <a:tr h="307987">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19357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Watch the stars on a clear night – spend at least 15 minutes star gazing- can you identify them? TASK OUTCOME: hand write some reflections on how this activity makes you feel. 100 words.</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r>
                        <a:rPr lang="en-GB" sz="1800" b="0" i="0" kern="1200" dirty="0">
                          <a:solidFill>
                            <a:schemeClr val="dk1"/>
                          </a:solidFill>
                          <a:effectLst/>
                          <a:latin typeface="Amasis MT Pro" panose="02040504050005020304" pitchFamily="18" charset="0"/>
                          <a:ea typeface="+mn-ea"/>
                          <a:cs typeface="+mn-cs"/>
                        </a:rPr>
                        <a:t>The teen life coach podcasts: Sami Halvorsen. Episode 252: </a:t>
                      </a:r>
                      <a:r>
                        <a:rPr lang="en-GB" sz="1800" b="0" i="0" u="none" strike="noStrike" kern="1200" dirty="0">
                          <a:solidFill>
                            <a:schemeClr val="dk1"/>
                          </a:solidFill>
                          <a:effectLst/>
                          <a:latin typeface="Amasis MT Pro" panose="02040504050005020304" pitchFamily="18" charset="0"/>
                          <a:ea typeface="+mn-ea"/>
                          <a:cs typeface="+mn-cs"/>
                          <a:hlinkClick r:id="rId2"/>
                        </a:rPr>
                        <a:t>Feelings to stay away from.</a:t>
                      </a:r>
                      <a:r>
                        <a:rPr lang="en-GB" sz="1800" b="0" i="0" kern="1200" dirty="0">
                          <a:solidFill>
                            <a:schemeClr val="dk1"/>
                          </a:solidFill>
                          <a:effectLst/>
                          <a:latin typeface="Amasis MT Pro" panose="02040504050005020304" pitchFamily="18" charset="0"/>
                          <a:ea typeface="+mn-ea"/>
                          <a:cs typeface="+mn-cs"/>
                        </a:rPr>
                        <a:t> TASK OUTCOME: hand write a summary of this podcast, 150 word</a:t>
                      </a:r>
                    </a:p>
                    <a:p>
                      <a:br>
                        <a:rPr lang="en-GB" sz="2000" dirty="0">
                          <a:latin typeface="Amasis MT Pro" panose="02040504050005020304" pitchFamily="18" charset="0"/>
                        </a:rPr>
                      </a:br>
                      <a:endParaRPr lang="en-GB" sz="2000" b="0" i="0" u="sng" strike="noStrike" dirty="0">
                        <a:solidFill>
                          <a:srgbClr val="0563C1"/>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‘Happy Confident Me life skills journal: developing children’s self esteem, optimism, resilience &amp; mindfulness by Linda Papadopoulos, Nadim Saad et al.</a:t>
                      </a:r>
                    </a:p>
                    <a:p>
                      <a:pPr algn="ctr" fontAlgn="b"/>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Create a record of your well-being each day for a month. For each day use a colour key code to identify different moods you can identify in yourself and colour each day in sections: morning/afternoon/evening etc according to how you have felt during the day. Are there patterns? What might you be able to change to improve how you are feeling?.</a:t>
                      </a:r>
                    </a:p>
                    <a:p>
                      <a:pPr algn="ctr" fontAlgn="ctr"/>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Make a list of at least 5 great qualities you have. Keep you list somewhere safe so you can look at it when you feel less positive. Also make a list of at least 5 great qualities a parent/care giver has and give them their list! </a:t>
                      </a:r>
                      <a:endParaRPr lang="en-GB" sz="2000" b="0" i="0" u="none" strike="noStrike" dirty="0">
                        <a:solidFill>
                          <a:srgbClr val="000000"/>
                        </a:solidFill>
                        <a:effectLst/>
                        <a:latin typeface="Amasis MT Pro" panose="02040504050005020304" pitchFamily="18"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kern="1200" dirty="0">
                          <a:solidFill>
                            <a:schemeClr val="dk1"/>
                          </a:solidFill>
                          <a:effectLst/>
                          <a:latin typeface="Amasis MT Pro" panose="02040504050005020304" pitchFamily="18" charset="0"/>
                          <a:ea typeface="+mn-ea"/>
                          <a:cs typeface="+mn-cs"/>
                        </a:rPr>
                        <a:t>Visit a park and make sure that you walk for at least half an hour.</a:t>
                      </a:r>
                    </a:p>
                    <a:p>
                      <a:pPr algn="ctr" fontAlgn="ctr"/>
                      <a:endParaRPr lang="en-GB" sz="2000" b="0" i="0" u="sng" strike="noStrike" dirty="0">
                        <a:solidFill>
                          <a:srgbClr val="0563C1"/>
                        </a:solidFill>
                        <a:effectLst/>
                        <a:latin typeface="Amasis MT Pro" panose="02040504050005020304" pitchFamily="18"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5293104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BFFBA-B0A4-4A84-949D-A4CFBCAC86A7}"/>
              </a:ext>
            </a:extLst>
          </p:cNvPr>
          <p:cNvSpPr>
            <a:spLocks noGrp="1"/>
          </p:cNvSpPr>
          <p:nvPr>
            <p:ph type="title"/>
          </p:nvPr>
        </p:nvSpPr>
        <p:spPr/>
        <p:txBody>
          <a:bodyPr/>
          <a:lstStyle/>
          <a:p>
            <a:r>
              <a:rPr lang="en-GB" dirty="0">
                <a:latin typeface="AlphabetSoup Tilt BT" panose="04020905020B06060204" pitchFamily="82" charset="0"/>
              </a:rPr>
              <a:t>Any further ideas or evidence of your learning?</a:t>
            </a:r>
          </a:p>
        </p:txBody>
      </p:sp>
      <p:sp>
        <p:nvSpPr>
          <p:cNvPr id="3" name="Content Placeholder 2">
            <a:extLst>
              <a:ext uri="{FF2B5EF4-FFF2-40B4-BE49-F238E27FC236}">
                <a16:creationId xmlns:a16="http://schemas.microsoft.com/office/drawing/2014/main" id="{0BB8A21B-3226-42E9-9F59-BF93F2C9464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7825382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ordons Template (16.9).pptx" id="{75DE6846-73CD-4C1D-A4FB-7D974208E5E8}" vid="{24347CF6-FDE0-45DD-A437-C76D0759ABF7}"/>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CBEE2CE7D835A4EB6DF2FD6E7CF5F39" ma:contentTypeVersion="2" ma:contentTypeDescription="Create a new document." ma:contentTypeScope="" ma:versionID="cf525367c5cc34eaf9a6018b1bc80937">
  <xsd:schema xmlns:xsd="http://www.w3.org/2001/XMLSchema" xmlns:xs="http://www.w3.org/2001/XMLSchema" xmlns:p="http://schemas.microsoft.com/office/2006/metadata/properties" xmlns:ns3="8c5e18d3-3bda-40af-89b2-fbc30743d492" targetNamespace="http://schemas.microsoft.com/office/2006/metadata/properties" ma:root="true" ma:fieldsID="c456dc973ee0f568b29a9c059daf9703" ns3:_="">
    <xsd:import namespace="8c5e18d3-3bda-40af-89b2-fbc30743d492"/>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5e18d3-3bda-40af-89b2-fbc30743d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4EA8245-7DAB-4329-BE78-D317359B6C20}">
  <ds:schemaRefs>
    <ds:schemaRef ds:uri="http://schemas.microsoft.com/sharepoint/v3/contenttype/forms"/>
  </ds:schemaRefs>
</ds:datastoreItem>
</file>

<file path=customXml/itemProps2.xml><?xml version="1.0" encoding="utf-8"?>
<ds:datastoreItem xmlns:ds="http://schemas.openxmlformats.org/officeDocument/2006/customXml" ds:itemID="{97A500FB-BBE3-44E7-87EA-2B78740EAB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5e18d3-3bda-40af-89b2-fbc30743d4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C06630F-40C3-467A-945B-6229325CA799}">
  <ds:schemaRefs>
    <ds:schemaRef ds:uri="http://schemas.microsoft.com/office/2006/documentManagement/types"/>
    <ds:schemaRef ds:uri="http://schemas.microsoft.com/office/infopath/2007/PartnerControls"/>
    <ds:schemaRef ds:uri="8c5e18d3-3bda-40af-89b2-fbc30743d492"/>
    <ds:schemaRef ds:uri="http://purl.org/dc/elements/1.1/"/>
    <ds:schemaRef ds:uri="http://schemas.microsoft.com/office/2006/metadata/properties"/>
    <ds:schemaRef ds:uri="http://purl.org/dc/term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blank</Template>
  <TotalTime>67</TotalTime>
  <Words>4227</Words>
  <Application>Microsoft Office PowerPoint</Application>
  <PresentationFormat>Widescreen</PresentationFormat>
  <Paragraphs>397</Paragraphs>
  <Slides>31</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31</vt:i4>
      </vt:variant>
    </vt:vector>
  </HeadingPairs>
  <TitlesOfParts>
    <vt:vector size="40" baseType="lpstr">
      <vt:lpstr>Accord Light SF</vt:lpstr>
      <vt:lpstr>AlphabetSoup Tilt BT</vt:lpstr>
      <vt:lpstr>Amasis MT Pro</vt:lpstr>
      <vt:lpstr>Arial</vt:lpstr>
      <vt:lpstr>Calibri</vt:lpstr>
      <vt:lpstr>Calibri Light</vt:lpstr>
      <vt:lpstr>Modern Love</vt:lpstr>
      <vt:lpstr>Office Theme</vt:lpstr>
      <vt:lpstr>1_Office Theme</vt:lpstr>
      <vt:lpstr>Year 8 Scholars Programme</vt:lpstr>
      <vt:lpstr>Firstly….Welcome and Well Done!</vt:lpstr>
      <vt:lpstr>What you will do:</vt:lpstr>
      <vt:lpstr>English</vt:lpstr>
      <vt:lpstr>English</vt:lpstr>
      <vt:lpstr>Maths</vt:lpstr>
      <vt:lpstr>Maths</vt:lpstr>
      <vt:lpstr>DT</vt:lpstr>
      <vt:lpstr>DRama</vt:lpstr>
      <vt:lpstr>PE</vt:lpstr>
      <vt:lpstr>Music</vt:lpstr>
      <vt:lpstr>Music</vt:lpstr>
      <vt:lpstr>Science</vt:lpstr>
      <vt:lpstr>Science</vt:lpstr>
      <vt:lpstr>German</vt:lpstr>
      <vt:lpstr>Spanish</vt:lpstr>
      <vt:lpstr>Spanish</vt:lpstr>
      <vt:lpstr>French</vt:lpstr>
      <vt:lpstr>French</vt:lpstr>
      <vt:lpstr>PowerPoint Presentation</vt:lpstr>
      <vt:lpstr>PowerPoint Presentation</vt:lpstr>
      <vt:lpstr>ART</vt:lpstr>
      <vt:lpstr>ART</vt:lpstr>
      <vt:lpstr>History</vt:lpstr>
      <vt:lpstr>History</vt:lpstr>
      <vt:lpstr>Geography</vt:lpstr>
      <vt:lpstr>Geography</vt:lpstr>
      <vt:lpstr>Computing</vt:lpstr>
      <vt:lpstr>Computing</vt:lpstr>
      <vt:lpstr>Wellbeing</vt:lpstr>
      <vt:lpstr>Any further ideas or evidence of your learning?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8 Scholars Programme</dc:title>
  <dc:creator>Jessica Weeks</dc:creator>
  <cp:lastModifiedBy>Jessica Weeks</cp:lastModifiedBy>
  <cp:revision>2</cp:revision>
  <dcterms:created xsi:type="dcterms:W3CDTF">2022-09-06T10:25:21Z</dcterms:created>
  <dcterms:modified xsi:type="dcterms:W3CDTF">2025-09-08T11:22:30Z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0x0101002CBEE2CE7D835A4EB6DF2FD6E7CF5F39</vt:lpwstr>
  </property>
</Properties>
</file>