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71" r:id="rId7"/>
    <p:sldId id="259" r:id="rId8"/>
    <p:sldId id="260" r:id="rId9"/>
    <p:sldId id="262" r:id="rId10"/>
    <p:sldId id="263" r:id="rId11"/>
    <p:sldId id="264" r:id="rId12"/>
    <p:sldId id="265" r:id="rId13"/>
    <p:sldId id="266" r:id="rId14"/>
    <p:sldId id="278" r:id="rId15"/>
    <p:sldId id="272" r:id="rId16"/>
    <p:sldId id="267" r:id="rId17"/>
    <p:sldId id="273" r:id="rId18"/>
    <p:sldId id="277" r:id="rId19"/>
    <p:sldId id="261" r:id="rId20"/>
    <p:sldId id="275" r:id="rId21"/>
    <p:sldId id="268" r:id="rId22"/>
    <p:sldId id="285" r:id="rId23"/>
    <p:sldId id="270" r:id="rId24"/>
    <p:sldId id="279" r:id="rId25"/>
    <p:sldId id="26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9B6A6B-185E-4375-A2C0-88DB54F1AC40}" v="5" dt="2023-12-11T15:03:54.2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31" autoAdjust="0"/>
    <p:restoredTop sz="94660"/>
  </p:normalViewPr>
  <p:slideViewPr>
    <p:cSldViewPr snapToGrid="0">
      <p:cViewPr varScale="1">
        <p:scale>
          <a:sx n="48" d="100"/>
          <a:sy n="48" d="100"/>
        </p:scale>
        <p:origin x="48" y="13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Weeks" userId="70aea777-b11f-4ecf-870b-b9ac346617bc" providerId="ADAL" clId="{B69B6A6B-185E-4375-A2C0-88DB54F1AC40}"/>
    <pc:docChg chg="custSel addSld delSld modSld">
      <pc:chgData name="Jessica Weeks" userId="70aea777-b11f-4ecf-870b-b9ac346617bc" providerId="ADAL" clId="{B69B6A6B-185E-4375-A2C0-88DB54F1AC40}" dt="2023-12-11T15:05:08.077" v="47" actId="1076"/>
      <pc:docMkLst>
        <pc:docMk/>
      </pc:docMkLst>
      <pc:sldChg chg="modSp mod">
        <pc:chgData name="Jessica Weeks" userId="70aea777-b11f-4ecf-870b-b9ac346617bc" providerId="ADAL" clId="{B69B6A6B-185E-4375-A2C0-88DB54F1AC40}" dt="2023-11-20T15:55:20.792" v="13" actId="1076"/>
        <pc:sldMkLst>
          <pc:docMk/>
          <pc:sldMk cId="3275692636" sldId="259"/>
        </pc:sldMkLst>
        <pc:spChg chg="mod">
          <ac:chgData name="Jessica Weeks" userId="70aea777-b11f-4ecf-870b-b9ac346617bc" providerId="ADAL" clId="{B69B6A6B-185E-4375-A2C0-88DB54F1AC40}" dt="2023-11-20T15:55:19.174" v="12" actId="1076"/>
          <ac:spMkLst>
            <pc:docMk/>
            <pc:sldMk cId="3275692636" sldId="259"/>
            <ac:spMk id="2" creationId="{6E05F3A2-3AAA-4A0F-B631-02B6B7BF189D}"/>
          </ac:spMkLst>
        </pc:spChg>
        <pc:graphicFrameChg chg="mod modGraphic">
          <ac:chgData name="Jessica Weeks" userId="70aea777-b11f-4ecf-870b-b9ac346617bc" providerId="ADAL" clId="{B69B6A6B-185E-4375-A2C0-88DB54F1AC40}" dt="2023-11-20T15:55:20.792" v="13" actId="1076"/>
          <ac:graphicFrameMkLst>
            <pc:docMk/>
            <pc:sldMk cId="3275692636" sldId="259"/>
            <ac:graphicFrameMk id="4" creationId="{9EE19419-AF8C-4D94-B4D6-FD8F7906BCEE}"/>
          </ac:graphicFrameMkLst>
        </pc:graphicFrameChg>
      </pc:sldChg>
      <pc:sldChg chg="modSp add mod">
        <pc:chgData name="Jessica Weeks" userId="70aea777-b11f-4ecf-870b-b9ac346617bc" providerId="ADAL" clId="{B69B6A6B-185E-4375-A2C0-88DB54F1AC40}" dt="2023-12-11T15:02:26.864" v="25" actId="12385"/>
        <pc:sldMkLst>
          <pc:docMk/>
          <pc:sldMk cId="1506645801" sldId="261"/>
        </pc:sldMkLst>
        <pc:spChg chg="mod">
          <ac:chgData name="Jessica Weeks" userId="70aea777-b11f-4ecf-870b-b9ac346617bc" providerId="ADAL" clId="{B69B6A6B-185E-4375-A2C0-88DB54F1AC40}" dt="2023-12-11T15:02:15.212" v="23" actId="2711"/>
          <ac:spMkLst>
            <pc:docMk/>
            <pc:sldMk cId="1506645801" sldId="261"/>
            <ac:spMk id="2" creationId="{FD6C2D31-3CD3-4C0F-2F4A-7154229B7667}"/>
          </ac:spMkLst>
        </pc:spChg>
        <pc:graphicFrameChg chg="modGraphic">
          <ac:chgData name="Jessica Weeks" userId="70aea777-b11f-4ecf-870b-b9ac346617bc" providerId="ADAL" clId="{B69B6A6B-185E-4375-A2C0-88DB54F1AC40}" dt="2023-12-11T15:02:26.864" v="25" actId="12385"/>
          <ac:graphicFrameMkLst>
            <pc:docMk/>
            <pc:sldMk cId="1506645801" sldId="261"/>
            <ac:graphicFrameMk id="4" creationId="{AA53BEFB-FB14-3E25-5CF4-DAE8BF18B415}"/>
          </ac:graphicFrameMkLst>
        </pc:graphicFrameChg>
      </pc:sldChg>
      <pc:sldChg chg="modSp">
        <pc:chgData name="Jessica Weeks" userId="70aea777-b11f-4ecf-870b-b9ac346617bc" providerId="ADAL" clId="{B69B6A6B-185E-4375-A2C0-88DB54F1AC40}" dt="2023-11-20T15:53:41.444" v="6"/>
        <pc:sldMkLst>
          <pc:docMk/>
          <pc:sldMk cId="2976456393" sldId="264"/>
        </pc:sldMkLst>
        <pc:graphicFrameChg chg="mod">
          <ac:chgData name="Jessica Weeks" userId="70aea777-b11f-4ecf-870b-b9ac346617bc" providerId="ADAL" clId="{B69B6A6B-185E-4375-A2C0-88DB54F1AC40}" dt="2023-11-20T15:53:41.444" v="6"/>
          <ac:graphicFrameMkLst>
            <pc:docMk/>
            <pc:sldMk cId="2976456393" sldId="264"/>
            <ac:graphicFrameMk id="6" creationId="{1F6F66A0-F18D-4B7D-BF07-F1BA9FFAD1AB}"/>
          </ac:graphicFrameMkLst>
        </pc:graphicFrameChg>
      </pc:sldChg>
      <pc:sldChg chg="modSp add mod">
        <pc:chgData name="Jessica Weeks" userId="70aea777-b11f-4ecf-870b-b9ac346617bc" providerId="ADAL" clId="{B69B6A6B-185E-4375-A2C0-88DB54F1AC40}" dt="2023-12-11T15:05:08.077" v="47" actId="1076"/>
        <pc:sldMkLst>
          <pc:docMk/>
          <pc:sldMk cId="119351866" sldId="272"/>
        </pc:sldMkLst>
        <pc:graphicFrameChg chg="mod">
          <ac:chgData name="Jessica Weeks" userId="70aea777-b11f-4ecf-870b-b9ac346617bc" providerId="ADAL" clId="{B69B6A6B-185E-4375-A2C0-88DB54F1AC40}" dt="2023-12-11T15:05:08.077" v="47" actId="1076"/>
          <ac:graphicFrameMkLst>
            <pc:docMk/>
            <pc:sldMk cId="119351866" sldId="272"/>
            <ac:graphicFrameMk id="6" creationId="{1F6F66A0-F18D-4B7D-BF07-F1BA9FFAD1AB}"/>
          </ac:graphicFrameMkLst>
        </pc:graphicFrameChg>
      </pc:sldChg>
      <pc:sldChg chg="modSp add mod">
        <pc:chgData name="Jessica Weeks" userId="70aea777-b11f-4ecf-870b-b9ac346617bc" providerId="ADAL" clId="{B69B6A6B-185E-4375-A2C0-88DB54F1AC40}" dt="2023-12-11T15:01:55.286" v="19" actId="12385"/>
        <pc:sldMkLst>
          <pc:docMk/>
          <pc:sldMk cId="1513808851" sldId="273"/>
        </pc:sldMkLst>
        <pc:spChg chg="mod">
          <ac:chgData name="Jessica Weeks" userId="70aea777-b11f-4ecf-870b-b9ac346617bc" providerId="ADAL" clId="{B69B6A6B-185E-4375-A2C0-88DB54F1AC40}" dt="2023-12-11T15:01:47.181" v="17" actId="2711"/>
          <ac:spMkLst>
            <pc:docMk/>
            <pc:sldMk cId="1513808851" sldId="273"/>
            <ac:spMk id="2" creationId="{FDA8D63B-04D3-B232-762D-599FF06B64C0}"/>
          </ac:spMkLst>
        </pc:spChg>
        <pc:graphicFrameChg chg="modGraphic">
          <ac:chgData name="Jessica Weeks" userId="70aea777-b11f-4ecf-870b-b9ac346617bc" providerId="ADAL" clId="{B69B6A6B-185E-4375-A2C0-88DB54F1AC40}" dt="2023-12-11T15:01:55.286" v="19" actId="12385"/>
          <ac:graphicFrameMkLst>
            <pc:docMk/>
            <pc:sldMk cId="1513808851" sldId="273"/>
            <ac:graphicFrameMk id="4" creationId="{C872088B-98CA-08E8-FA16-F947E9E5464D}"/>
          </ac:graphicFrameMkLst>
        </pc:graphicFrameChg>
      </pc:sldChg>
      <pc:sldChg chg="new del">
        <pc:chgData name="Jessica Weeks" userId="70aea777-b11f-4ecf-870b-b9ac346617bc" providerId="ADAL" clId="{B69B6A6B-185E-4375-A2C0-88DB54F1AC40}" dt="2023-11-15T12:15:57.486" v="4" actId="47"/>
        <pc:sldMkLst>
          <pc:docMk/>
          <pc:sldMk cId="1816300955" sldId="274"/>
        </pc:sldMkLst>
      </pc:sldChg>
      <pc:sldChg chg="addSp delSp modSp add mod">
        <pc:chgData name="Jessica Weeks" userId="70aea777-b11f-4ecf-870b-b9ac346617bc" providerId="ADAL" clId="{B69B6A6B-185E-4375-A2C0-88DB54F1AC40}" dt="2023-12-11T15:02:59.061" v="36" actId="207"/>
        <pc:sldMkLst>
          <pc:docMk/>
          <pc:sldMk cId="2780998628" sldId="275"/>
        </pc:sldMkLst>
        <pc:spChg chg="add mod">
          <ac:chgData name="Jessica Weeks" userId="70aea777-b11f-4ecf-870b-b9ac346617bc" providerId="ADAL" clId="{B69B6A6B-185E-4375-A2C0-88DB54F1AC40}" dt="2023-12-11T15:02:54.326" v="34" actId="20577"/>
          <ac:spMkLst>
            <pc:docMk/>
            <pc:sldMk cId="2780998628" sldId="275"/>
            <ac:spMk id="4" creationId="{76F2E0AC-A4D6-7A98-0B21-6A081523B95A}"/>
          </ac:spMkLst>
        </pc:spChg>
        <pc:graphicFrameChg chg="mod modGraphic">
          <ac:chgData name="Jessica Weeks" userId="70aea777-b11f-4ecf-870b-b9ac346617bc" providerId="ADAL" clId="{B69B6A6B-185E-4375-A2C0-88DB54F1AC40}" dt="2023-12-11T15:02:59.061" v="36" actId="207"/>
          <ac:graphicFrameMkLst>
            <pc:docMk/>
            <pc:sldMk cId="2780998628" sldId="275"/>
            <ac:graphicFrameMk id="2" creationId="{EC52EC88-DAA7-4B7A-27AC-53F88D86FD3D}"/>
          </ac:graphicFrameMkLst>
        </pc:graphicFrameChg>
        <pc:graphicFrameChg chg="add del">
          <ac:chgData name="Jessica Weeks" userId="70aea777-b11f-4ecf-870b-b9ac346617bc" providerId="ADAL" clId="{B69B6A6B-185E-4375-A2C0-88DB54F1AC40}" dt="2023-12-11T15:02:47.110" v="31" actId="21"/>
          <ac:graphicFrameMkLst>
            <pc:docMk/>
            <pc:sldMk cId="2780998628" sldId="275"/>
            <ac:graphicFrameMk id="3" creationId="{B7305704-DAAB-64B7-A7B7-1811D4315D2E}"/>
          </ac:graphicFrameMkLst>
        </pc:graphicFrameChg>
      </pc:sldChg>
      <pc:sldChg chg="new del">
        <pc:chgData name="Jessica Weeks" userId="70aea777-b11f-4ecf-870b-b9ac346617bc" providerId="ADAL" clId="{B69B6A6B-185E-4375-A2C0-88DB54F1AC40}" dt="2023-12-01T12:27:14.444" v="16" actId="47"/>
        <pc:sldMkLst>
          <pc:docMk/>
          <pc:sldMk cId="584550013" sldId="276"/>
        </pc:sldMkLst>
      </pc:sldChg>
      <pc:sldChg chg="modSp add mod">
        <pc:chgData name="Jessica Weeks" userId="70aea777-b11f-4ecf-870b-b9ac346617bc" providerId="ADAL" clId="{B69B6A6B-185E-4375-A2C0-88DB54F1AC40}" dt="2023-12-11T15:02:10.413" v="22" actId="2711"/>
        <pc:sldMkLst>
          <pc:docMk/>
          <pc:sldMk cId="109857222" sldId="277"/>
        </pc:sldMkLst>
        <pc:spChg chg="mod">
          <ac:chgData name="Jessica Weeks" userId="70aea777-b11f-4ecf-870b-b9ac346617bc" providerId="ADAL" clId="{B69B6A6B-185E-4375-A2C0-88DB54F1AC40}" dt="2023-12-11T15:02:10.413" v="22" actId="2711"/>
          <ac:spMkLst>
            <pc:docMk/>
            <pc:sldMk cId="109857222" sldId="277"/>
            <ac:spMk id="6" creationId="{D5F70F4C-FD52-422F-4982-9D788E7539BF}"/>
          </ac:spMkLst>
        </pc:spChg>
        <pc:graphicFrameChg chg="modGraphic">
          <ac:chgData name="Jessica Weeks" userId="70aea777-b11f-4ecf-870b-b9ac346617bc" providerId="ADAL" clId="{B69B6A6B-185E-4375-A2C0-88DB54F1AC40}" dt="2023-12-11T15:02:06.195" v="21" actId="2711"/>
          <ac:graphicFrameMkLst>
            <pc:docMk/>
            <pc:sldMk cId="109857222" sldId="277"/>
            <ac:graphicFrameMk id="5" creationId="{11DAB34C-4967-DECC-C288-EE83EE6FD167}"/>
          </ac:graphicFrameMkLst>
        </pc:graphicFrameChg>
      </pc:sldChg>
      <pc:sldChg chg="modSp add mod">
        <pc:chgData name="Jessica Weeks" userId="70aea777-b11f-4ecf-870b-b9ac346617bc" providerId="ADAL" clId="{B69B6A6B-185E-4375-A2C0-88DB54F1AC40}" dt="2023-12-11T15:04:00.152" v="46" actId="403"/>
        <pc:sldMkLst>
          <pc:docMk/>
          <pc:sldMk cId="1271850208" sldId="285"/>
        </pc:sldMkLst>
        <pc:graphicFrameChg chg="mod modGraphic">
          <ac:chgData name="Jessica Weeks" userId="70aea777-b11f-4ecf-870b-b9ac346617bc" providerId="ADAL" clId="{B69B6A6B-185E-4375-A2C0-88DB54F1AC40}" dt="2023-12-11T15:04:00.152" v="46" actId="403"/>
          <ac:graphicFrameMkLst>
            <pc:docMk/>
            <pc:sldMk cId="1271850208" sldId="285"/>
            <ac:graphicFrameMk id="6" creationId="{1F6F66A0-F18D-4B7D-BF07-F1BA9FFAD1AB}"/>
          </ac:graphicFrameMkLst>
        </pc:graphicFrameChg>
      </pc:sldChg>
    </pc:docChg>
  </pc:docChgLst>
  <pc:docChgLst>
    <pc:chgData name="Jessica Weeks" userId="70aea777-b11f-4ecf-870b-b9ac346617bc" providerId="ADAL" clId="{ACFFCC25-7D27-487E-87FF-C4759AF885F6}"/>
    <pc:docChg chg="delSld">
      <pc:chgData name="Jessica Weeks" userId="70aea777-b11f-4ecf-870b-b9ac346617bc" providerId="ADAL" clId="{ACFFCC25-7D27-487E-87FF-C4759AF885F6}" dt="2023-08-03T13:57:37.981" v="1" actId="47"/>
      <pc:docMkLst>
        <pc:docMk/>
      </pc:docMkLst>
      <pc:sldChg chg="del">
        <pc:chgData name="Jessica Weeks" userId="70aea777-b11f-4ecf-870b-b9ac346617bc" providerId="ADAL" clId="{ACFFCC25-7D27-487E-87FF-C4759AF885F6}" dt="2023-08-03T13:57:34.031" v="0" actId="47"/>
        <pc:sldMkLst>
          <pc:docMk/>
          <pc:sldMk cId="3295949923" sldId="257"/>
        </pc:sldMkLst>
      </pc:sldChg>
      <pc:sldChg chg="del">
        <pc:chgData name="Jessica Weeks" userId="70aea777-b11f-4ecf-870b-b9ac346617bc" providerId="ADAL" clId="{ACFFCC25-7D27-487E-87FF-C4759AF885F6}" dt="2023-08-03T13:57:37.981" v="1" actId="47"/>
        <pc:sldMkLst>
          <pc:docMk/>
          <pc:sldMk cId="2131484129" sldId="272"/>
        </pc:sldMkLst>
      </pc:sldChg>
    </pc:docChg>
  </pc:docChgLst>
  <pc:docChgLst>
    <pc:chgData name="Jessica Weeks" userId="70aea777-b11f-4ecf-870b-b9ac346617bc" providerId="ADAL" clId="{469CA275-78C5-42C6-BBE8-88A9A79B361A}"/>
    <pc:docChg chg="undo custSel addSld modSld">
      <pc:chgData name="Jessica Weeks" userId="70aea777-b11f-4ecf-870b-b9ac346617bc" providerId="ADAL" clId="{469CA275-78C5-42C6-BBE8-88A9A79B361A}" dt="2022-09-06T10:53:06.599" v="96" actId="2711"/>
      <pc:docMkLst>
        <pc:docMk/>
      </pc:docMkLst>
      <pc:sldChg chg="addSp delSp modSp add">
        <pc:chgData name="Jessica Weeks" userId="70aea777-b11f-4ecf-870b-b9ac346617bc" providerId="ADAL" clId="{469CA275-78C5-42C6-BBE8-88A9A79B361A}" dt="2022-09-06T10:53:06.599" v="96" actId="2711"/>
        <pc:sldMkLst>
          <pc:docMk/>
          <pc:sldMk cId="3655966656" sldId="271"/>
        </pc:sldMkLst>
        <pc:spChg chg="mod">
          <ac:chgData name="Jessica Weeks" userId="70aea777-b11f-4ecf-870b-b9ac346617bc" providerId="ADAL" clId="{469CA275-78C5-42C6-BBE8-88A9A79B361A}" dt="2022-09-06T10:53:06.599" v="96" actId="2711"/>
          <ac:spMkLst>
            <pc:docMk/>
            <pc:sldMk cId="3655966656" sldId="271"/>
            <ac:spMk id="2" creationId="{13EE03F0-2B48-4EDA-AD0A-192E46F7C351}"/>
          </ac:spMkLst>
        </pc:spChg>
        <pc:spChg chg="mod">
          <ac:chgData name="Jessica Weeks" userId="70aea777-b11f-4ecf-870b-b9ac346617bc" providerId="ADAL" clId="{469CA275-78C5-42C6-BBE8-88A9A79B361A}" dt="2022-09-06T10:52:58.475" v="95" actId="14100"/>
          <ac:spMkLst>
            <pc:docMk/>
            <pc:sldMk cId="3655966656" sldId="271"/>
            <ac:spMk id="3" creationId="{27137CB1-2867-4EEF-964E-457F6785BD47}"/>
          </ac:spMkLst>
        </pc:spChg>
        <pc:picChg chg="add del mod">
          <ac:chgData name="Jessica Weeks" userId="70aea777-b11f-4ecf-870b-b9ac346617bc" providerId="ADAL" clId="{469CA275-78C5-42C6-BBE8-88A9A79B361A}" dt="2022-09-06T10:52:45.854" v="86" actId="478"/>
          <ac:picMkLst>
            <pc:docMk/>
            <pc:sldMk cId="3655966656" sldId="271"/>
            <ac:picMk id="12290" creationId="{3D4DA983-B10D-4A0C-96AB-BD522C17871E}"/>
          </ac:picMkLst>
        </pc:picChg>
        <pc:picChg chg="add mod">
          <ac:chgData name="Jessica Weeks" userId="70aea777-b11f-4ecf-870b-b9ac346617bc" providerId="ADAL" clId="{469CA275-78C5-42C6-BBE8-88A9A79B361A}" dt="2022-09-06T10:52:48.748" v="89" actId="1076"/>
          <ac:picMkLst>
            <pc:docMk/>
            <pc:sldMk cId="3655966656" sldId="271"/>
            <ac:picMk id="12292" creationId="{E962D644-18BA-4535-8593-E672CCA63E3F}"/>
          </ac:picMkLst>
        </pc:picChg>
      </pc:sldChg>
    </pc:docChg>
  </pc:docChgLst>
  <pc:docChgLst>
    <pc:chgData name="Jessica Weeks" userId="70aea777-b11f-4ecf-870b-b9ac346617bc" providerId="ADAL" clId="{A0098A25-7210-46D4-B327-5AFB6A697D3F}"/>
    <pc:docChg chg="addSld delSld modSld">
      <pc:chgData name="Jessica Weeks" userId="70aea777-b11f-4ecf-870b-b9ac346617bc" providerId="ADAL" clId="{A0098A25-7210-46D4-B327-5AFB6A697D3F}" dt="2023-12-04T16:37:17.630" v="29" actId="20577"/>
      <pc:docMkLst>
        <pc:docMk/>
      </pc:docMkLst>
      <pc:sldChg chg="modSp mod">
        <pc:chgData name="Jessica Weeks" userId="70aea777-b11f-4ecf-870b-b9ac346617bc" providerId="ADAL" clId="{A0098A25-7210-46D4-B327-5AFB6A697D3F}" dt="2023-12-04T16:36:49.466" v="22" actId="14100"/>
        <pc:sldMkLst>
          <pc:docMk/>
          <pc:sldMk cId="2780998628" sldId="275"/>
        </pc:sldMkLst>
        <pc:graphicFrameChg chg="modGraphic">
          <ac:chgData name="Jessica Weeks" userId="70aea777-b11f-4ecf-870b-b9ac346617bc" providerId="ADAL" clId="{A0098A25-7210-46D4-B327-5AFB6A697D3F}" dt="2023-12-04T16:36:49.466" v="22" actId="14100"/>
          <ac:graphicFrameMkLst>
            <pc:docMk/>
            <pc:sldMk cId="2780998628" sldId="275"/>
            <ac:graphicFrameMk id="2" creationId="{EC52EC88-DAA7-4B7A-27AC-53F88D86FD3D}"/>
          </ac:graphicFrameMkLst>
        </pc:graphicFrameChg>
      </pc:sldChg>
      <pc:sldChg chg="modSp add mod">
        <pc:chgData name="Jessica Weeks" userId="70aea777-b11f-4ecf-870b-b9ac346617bc" providerId="ADAL" clId="{A0098A25-7210-46D4-B327-5AFB6A697D3F}" dt="2023-12-04T16:37:17.630" v="29" actId="20577"/>
        <pc:sldMkLst>
          <pc:docMk/>
          <pc:sldMk cId="2465220420" sldId="278"/>
        </pc:sldMkLst>
        <pc:spChg chg="mod">
          <ac:chgData name="Jessica Weeks" userId="70aea777-b11f-4ecf-870b-b9ac346617bc" providerId="ADAL" clId="{A0098A25-7210-46D4-B327-5AFB6A697D3F}" dt="2023-12-04T16:37:17.630" v="29" actId="20577"/>
          <ac:spMkLst>
            <pc:docMk/>
            <pc:sldMk cId="2465220420" sldId="278"/>
            <ac:spMk id="2" creationId="{CC35B08C-9223-4C79-A0D5-BA2AA826B47F}"/>
          </ac:spMkLst>
        </pc:spChg>
      </pc:sldChg>
      <pc:sldChg chg="new del">
        <pc:chgData name="Jessica Weeks" userId="70aea777-b11f-4ecf-870b-b9ac346617bc" providerId="ADAL" clId="{A0098A25-7210-46D4-B327-5AFB6A697D3F}" dt="2023-12-04T16:37:00.550" v="23" actId="47"/>
        <pc:sldMkLst>
          <pc:docMk/>
          <pc:sldMk cId="3889808044" sldId="278"/>
        </pc:sldMkLst>
      </pc:sldChg>
      <pc:sldChg chg="modSp add mod">
        <pc:chgData name="Jessica Weeks" userId="70aea777-b11f-4ecf-870b-b9ac346617bc" providerId="ADAL" clId="{A0098A25-7210-46D4-B327-5AFB6A697D3F}" dt="2023-12-04T16:36:25.327" v="21" actId="403"/>
        <pc:sldMkLst>
          <pc:docMk/>
          <pc:sldMk cId="2749091831" sldId="279"/>
        </pc:sldMkLst>
        <pc:spChg chg="mod">
          <ac:chgData name="Jessica Weeks" userId="70aea777-b11f-4ecf-870b-b9ac346617bc" providerId="ADAL" clId="{A0098A25-7210-46D4-B327-5AFB6A697D3F}" dt="2023-12-04T16:35:45.685" v="10" actId="20577"/>
          <ac:spMkLst>
            <pc:docMk/>
            <pc:sldMk cId="2749091831" sldId="279"/>
            <ac:spMk id="2" creationId="{CC35B08C-9223-4C79-A0D5-BA2AA826B47F}"/>
          </ac:spMkLst>
        </pc:spChg>
        <pc:graphicFrameChg chg="mod modGraphic">
          <ac:chgData name="Jessica Weeks" userId="70aea777-b11f-4ecf-870b-b9ac346617bc" providerId="ADAL" clId="{A0098A25-7210-46D4-B327-5AFB6A697D3F}" dt="2023-12-04T16:36:25.327" v="21" actId="403"/>
          <ac:graphicFrameMkLst>
            <pc:docMk/>
            <pc:sldMk cId="2749091831" sldId="279"/>
            <ac:graphicFrameMk id="6" creationId="{1F6F66A0-F18D-4B7D-BF07-F1BA9FFAD1AB}"/>
          </ac:graphicFrameMkLst>
        </pc:graphicFrameChg>
      </pc:sldChg>
    </pc:docChg>
  </pc:docChgLst>
  <pc:docChgLst>
    <pc:chgData name="Jessica Weeks" userId="70aea777-b11f-4ecf-870b-b9ac346617bc" providerId="ADAL" clId="{C7B650DC-206D-45A3-91FA-40B7029CF441}"/>
    <pc:docChg chg="addSld delSld modSld">
      <pc:chgData name="Jessica Weeks" userId="70aea777-b11f-4ecf-870b-b9ac346617bc" providerId="ADAL" clId="{C7B650DC-206D-45A3-91FA-40B7029CF441}" dt="2022-09-08T20:34:35.952" v="1" actId="47"/>
      <pc:docMkLst>
        <pc:docMk/>
      </pc:docMkLst>
      <pc:sldChg chg="del">
        <pc:chgData name="Jessica Weeks" userId="70aea777-b11f-4ecf-870b-b9ac346617bc" providerId="ADAL" clId="{C7B650DC-206D-45A3-91FA-40B7029CF441}" dt="2022-09-08T20:34:35.952" v="1" actId="47"/>
        <pc:sldMkLst>
          <pc:docMk/>
          <pc:sldMk cId="2389592043" sldId="261"/>
        </pc:sldMkLst>
      </pc:sldChg>
      <pc:sldChg chg="add">
        <pc:chgData name="Jessica Weeks" userId="70aea777-b11f-4ecf-870b-b9ac346617bc" providerId="ADAL" clId="{C7B650DC-206D-45A3-91FA-40B7029CF441}" dt="2022-09-08T20:34:33.888" v="0"/>
        <pc:sldMkLst>
          <pc:docMk/>
          <pc:sldMk cId="2131484129" sldId="27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754168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441961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66096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8269BF-FB14-48A8-9CC9-5E3DE80CF6C7}"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973519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8269BF-FB14-48A8-9CC9-5E3DE80CF6C7}" type="datetimeFigureOut">
              <a:rPr lang="en-GB" smtClean="0"/>
              <a:t>11/12/2023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304093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8269BF-FB14-48A8-9CC9-5E3DE80CF6C7}" type="datetimeFigureOut">
              <a:rPr lang="en-GB" smtClean="0"/>
              <a:t>11/12/2023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433346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8269BF-FB14-48A8-9CC9-5E3DE80CF6C7}" type="datetimeFigureOut">
              <a:rPr lang="en-GB" smtClean="0"/>
              <a:t>11/12/2023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23362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269BF-FB14-48A8-9CC9-5E3DE80CF6C7}"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2263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269BF-FB14-48A8-9CC9-5E3DE80CF6C7}"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150279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3281886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511330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269BF-FB14-48A8-9CC9-5E3DE80CF6C7}" type="datetimeFigureOut">
              <a:rPr lang="en-GB" smtClean="0"/>
              <a:t>11/12/2023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45B859-6602-4CA2-BB54-AAD3D19E0D81}" type="slidenum">
              <a:rPr lang="en-GB" smtClean="0"/>
              <a:t>‹#›</a:t>
            </a:fld>
            <a:endParaRPr lang="en-GB"/>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1163548" y="5692638"/>
            <a:ext cx="1028452" cy="1165362"/>
          </a:xfrm>
          <a:prstGeom prst="rect">
            <a:avLst/>
          </a:prstGeom>
        </p:spPr>
      </p:pic>
    </p:spTree>
    <p:extLst>
      <p:ext uri="{BB962C8B-B14F-4D97-AF65-F5344CB8AC3E}">
        <p14:creationId xmlns:p14="http://schemas.microsoft.com/office/powerpoint/2010/main" val="2585491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channel/UClTv15xDz5kkhRcYDRiDD-g/video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programmes/p01drwny" TargetMode="External"/><Relationship Id="rId2" Type="http://schemas.openxmlformats.org/officeDocument/2006/relationships/hyperlink" Target="https://www.digitaltheatre.com/" TargetMode="External"/><Relationship Id="rId1" Type="http://schemas.openxmlformats.org/officeDocument/2006/relationships/slideLayout" Target="../slideLayouts/slideLayout2.xml"/><Relationship Id="rId5" Type="http://schemas.openxmlformats.org/officeDocument/2006/relationships/hyperlink" Target="https://schoolreadinglist.co.uk/competitions-for-children/childrens-writing-competitions/" TargetMode="External"/><Relationship Id="rId4" Type="http://schemas.openxmlformats.org/officeDocument/2006/relationships/hyperlink" Target="https://www.lrb.co.uk/"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plus.maths.org/content/podcast" TargetMode="External"/><Relationship Id="rId2" Type="http://schemas.openxmlformats.org/officeDocument/2006/relationships/hyperlink" Target="https://www.youtube.com/channel/UCLnGGRG__uGSPLBLzyhg8dQ/playlists" TargetMode="External"/><Relationship Id="rId1" Type="http://schemas.openxmlformats.org/officeDocument/2006/relationships/slideLayout" Target="../slideLayouts/slideLayout2.xml"/><Relationship Id="rId5" Type="http://schemas.openxmlformats.org/officeDocument/2006/relationships/hyperlink" Target="https://www.ukmt.org.uk/competitions/solo/intermediate-mathematical-challenge/archive" TargetMode="External"/><Relationship Id="rId4" Type="http://schemas.openxmlformats.org/officeDocument/2006/relationships/hyperlink" Target="https://plus.maths.org/content/"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oxfordsparks.ox.ac.uk/oxford-sparks-podcasts/" TargetMode="External"/><Relationship Id="rId2" Type="http://schemas.openxmlformats.org/officeDocument/2006/relationships/hyperlink" Target="https://www.youtube.com/c/royalsociety/videos" TargetMode="External"/><Relationship Id="rId1" Type="http://schemas.openxmlformats.org/officeDocument/2006/relationships/slideLayout" Target="../slideLayouts/slideLayout2.xml"/><Relationship Id="rId5" Type="http://schemas.openxmlformats.org/officeDocument/2006/relationships/hyperlink" Target="https://www.womeninstem.co.uk/" TargetMode="External"/><Relationship Id="rId4" Type="http://schemas.openxmlformats.org/officeDocument/2006/relationships/hyperlink" Target="https://ysjournal.com/"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studying-in-germany.org/german-culture/" TargetMode="External"/><Relationship Id="rId2" Type="http://schemas.openxmlformats.org/officeDocument/2006/relationships/hyperlink" Target="https://www.dw.com/en/top-stories/s-9097" TargetMode="External"/><Relationship Id="rId1" Type="http://schemas.openxmlformats.org/officeDocument/2006/relationships/slideLayout" Target="../slideLayouts/slideLayout2.xml"/><Relationship Id="rId5" Type="http://schemas.openxmlformats.org/officeDocument/2006/relationships/hyperlink" Target="https://german.tolearnfree.com/" TargetMode="External"/><Relationship Id="rId4" Type="http://schemas.openxmlformats.org/officeDocument/2006/relationships/hyperlink" Target="https://www.deutsch-lernen.com/learn-german-online/e_dc.php" TargetMode="External"/></Relationships>
</file>

<file path=ppt/slides/_rels/slide8.xml.rels><?xml version="1.0" encoding="UTF-8" standalone="yes"?>
<Relationships xmlns="http://schemas.openxmlformats.org/package/2006/relationships"><Relationship Id="rId2" Type="http://schemas.openxmlformats.org/officeDocument/2006/relationships/hyperlink" Target="https://www.newsinslowspanish.co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1jour1actu.com/" TargetMode="External"/><Relationship Id="rId2" Type="http://schemas.openxmlformats.org/officeDocument/2006/relationships/hyperlink" Target="https://coffeebreaklanguages.com/coffeebreakfrench/" TargetMode="External"/><Relationship Id="rId1" Type="http://schemas.openxmlformats.org/officeDocument/2006/relationships/slideLayout" Target="../slideLayouts/slideLayout2.xml"/><Relationship Id="rId4" Type="http://schemas.openxmlformats.org/officeDocument/2006/relationships/hyperlink" Target="http://www.msf.fr/msf"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historyhit.com/podcasts/" TargetMode="External"/><Relationship Id="rId2" Type="http://schemas.openxmlformats.org/officeDocument/2006/relationships/hyperlink" Target="https://www.youtube.com/watch?v=3UVTQNGgvOU" TargetMode="External"/><Relationship Id="rId1" Type="http://schemas.openxmlformats.org/officeDocument/2006/relationships/slideLayout" Target="../slideLayouts/slideLayout2.xml"/><Relationship Id="rId5" Type="http://schemas.openxmlformats.org/officeDocument/2006/relationships/hyperlink" Target="https://www.nationalarchives.gov.uk/education/resources/cold-war/" TargetMode="External"/><Relationship Id="rId4" Type="http://schemas.openxmlformats.org/officeDocument/2006/relationships/hyperlink" Target="https://www.historyextra.co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ted.com/search?q=Geography" TargetMode="External"/><Relationship Id="rId2" Type="http://schemas.openxmlformats.org/officeDocument/2006/relationships/hyperlink" Target="https://films.nationalgeographic.com/" TargetMode="External"/><Relationship Id="rId1" Type="http://schemas.openxmlformats.org/officeDocument/2006/relationships/slideLayout" Target="../slideLayouts/slideLayout2.xml"/><Relationship Id="rId5" Type="http://schemas.openxmlformats.org/officeDocument/2006/relationships/hyperlink" Target="https://timeforgeography.co.uk/videos_list/resource-management/" TargetMode="External"/><Relationship Id="rId4" Type="http://schemas.openxmlformats.org/officeDocument/2006/relationships/hyperlink" Target="https://www.open.edu/openlearn/society-politics-law/geography/geography-matters-collection"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unkidslive.com/podcast/the-national-gallery-tour-for-kids/" TargetMode="External"/><Relationship Id="rId2" Type="http://schemas.openxmlformats.org/officeDocument/2006/relationships/hyperlink" Target="https://www.youtube.com/watch?v=sudD3eSzkys" TargetMode="External"/><Relationship Id="rId1" Type="http://schemas.openxmlformats.org/officeDocument/2006/relationships/slideLayout" Target="../slideLayouts/slideLayout2.xml"/><Relationship Id="rId4" Type="http://schemas.openxmlformats.org/officeDocument/2006/relationships/hyperlink" Target="https://www.tate.org.uk/kids/make/paint-draw/draw-pre-raphaelite"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open.spotify.com/episode/28mMmJrzlqDDEnUMMtcLtZ?si=UsJfwIIDSX6o41HOdwmr9Q" TargetMode="External"/><Relationship Id="rId2" Type="http://schemas.openxmlformats.org/officeDocument/2006/relationships/hyperlink" Target="https://www.youtube.com/watch?v=-XKdODELf-E" TargetMode="External"/><Relationship Id="rId1" Type="http://schemas.openxmlformats.org/officeDocument/2006/relationships/slideLayout" Target="../slideLayouts/slideLayout1.xml"/><Relationship Id="rId4" Type="http://schemas.openxmlformats.org/officeDocument/2006/relationships/hyperlink" Target="https://www.theguardian.com/artanddesign/2020/jun/14/yinka-ilori-colourful-world-london-nigeria-public-spaces"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thisiscolossal.com/2023/03/rune-guneriussen-installations/" TargetMode="External"/><Relationship Id="rId2" Type="http://schemas.openxmlformats.org/officeDocument/2006/relationships/hyperlink" Target="https://podcasts.apple.com/gb/podcast/planning-a-photo-trip-and-exploring-a-new-location/id1252878262?i=1000579598609"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bbc.co.uk/programmes/w0000ch3"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chch.ox.ac.uk/admissions/python-challenges-page" TargetMode="External"/><Relationship Id="rId2" Type="http://schemas.openxmlformats.org/officeDocument/2006/relationships/hyperlink" Target="https://www.oxfordsparks.ox.ac.uk/search/?topic=computer-science" TargetMode="External"/><Relationship Id="rId1" Type="http://schemas.openxmlformats.org/officeDocument/2006/relationships/slideLayout" Target="../slideLayouts/slideLayout2.xml"/><Relationship Id="rId4" Type="http://schemas.openxmlformats.org/officeDocument/2006/relationships/hyperlink" Target="https://www.theregister.com/"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phocuswire.com/How-I-Got-Here" TargetMode="External"/><Relationship Id="rId2" Type="http://schemas.openxmlformats.org/officeDocument/2006/relationships/hyperlink" Target="https://www.bbc.co.uk/programmes/m0002tv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eofire.com/podcast/"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054" y="2235200"/>
            <a:ext cx="9144000" cy="2387600"/>
          </a:xfrm>
        </p:spPr>
        <p:txBody>
          <a:bodyPr>
            <a:normAutofit/>
          </a:bodyPr>
          <a:lstStyle/>
          <a:p>
            <a:r>
              <a:rPr lang="en-GB" sz="8000" dirty="0">
                <a:latin typeface="Accord Light SF" pitchFamily="2" charset="0"/>
              </a:rPr>
              <a:t>Year 11 Scholars Programme</a:t>
            </a:r>
          </a:p>
        </p:txBody>
      </p:sp>
      <p:pic>
        <p:nvPicPr>
          <p:cNvPr id="11266" name="Picture 2" descr="Portal:Wiki Scholar - Wikiversity">
            <a:extLst>
              <a:ext uri="{FF2B5EF4-FFF2-40B4-BE49-F238E27FC236}">
                <a16:creationId xmlns:a16="http://schemas.microsoft.com/office/drawing/2014/main" id="{1A011338-4FD3-4E45-906E-8A84B8B34F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9222" y="-81021"/>
            <a:ext cx="3312778" cy="3312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053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BB1CF-1996-4A75-ABDA-A7A800774586}"/>
              </a:ext>
            </a:extLst>
          </p:cNvPr>
          <p:cNvSpPr>
            <a:spLocks noGrp="1"/>
          </p:cNvSpPr>
          <p:nvPr>
            <p:ph type="title"/>
          </p:nvPr>
        </p:nvSpPr>
        <p:spPr/>
        <p:txBody>
          <a:bodyPr/>
          <a:lstStyle/>
          <a:p>
            <a:r>
              <a:rPr lang="en-GB" dirty="0">
                <a:latin typeface="Accord Light SF" pitchFamily="2" charset="0"/>
              </a:rPr>
              <a:t>Firstly….Welcome and Well Done!</a:t>
            </a:r>
          </a:p>
        </p:txBody>
      </p:sp>
    </p:spTree>
    <p:extLst>
      <p:ext uri="{BB962C8B-B14F-4D97-AF65-F5344CB8AC3E}">
        <p14:creationId xmlns:p14="http://schemas.microsoft.com/office/powerpoint/2010/main" val="3939220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E03F0-2B48-4EDA-AD0A-192E46F7C351}"/>
              </a:ext>
            </a:extLst>
          </p:cNvPr>
          <p:cNvSpPr>
            <a:spLocks noGrp="1"/>
          </p:cNvSpPr>
          <p:nvPr>
            <p:ph type="title"/>
          </p:nvPr>
        </p:nvSpPr>
        <p:spPr/>
        <p:txBody>
          <a:bodyPr/>
          <a:lstStyle/>
          <a:p>
            <a:r>
              <a:rPr lang="en-GB" dirty="0">
                <a:latin typeface="Belfast Heavy SF" panose="020BE200000000000000" pitchFamily="34" charset="0"/>
              </a:rPr>
              <a:t>You need to watch </a:t>
            </a:r>
            <a:r>
              <a:rPr lang="en-GB" b="1" u="sng" dirty="0">
                <a:latin typeface="Belfast Heavy SF" panose="020BE200000000000000" pitchFamily="34" charset="0"/>
              </a:rPr>
              <a:t>one</a:t>
            </a:r>
            <a:r>
              <a:rPr lang="en-GB" dirty="0">
                <a:latin typeface="Belfast Heavy SF" panose="020BE200000000000000" pitchFamily="34" charset="0"/>
              </a:rPr>
              <a:t> Brilliant Club video a half-term:</a:t>
            </a:r>
          </a:p>
        </p:txBody>
      </p:sp>
      <p:sp>
        <p:nvSpPr>
          <p:cNvPr id="3" name="Content Placeholder 2">
            <a:extLst>
              <a:ext uri="{FF2B5EF4-FFF2-40B4-BE49-F238E27FC236}">
                <a16:creationId xmlns:a16="http://schemas.microsoft.com/office/drawing/2014/main" id="{27137CB1-2867-4EEF-964E-457F6785BD47}"/>
              </a:ext>
            </a:extLst>
          </p:cNvPr>
          <p:cNvSpPr>
            <a:spLocks noGrp="1"/>
          </p:cNvSpPr>
          <p:nvPr>
            <p:ph idx="1"/>
          </p:nvPr>
        </p:nvSpPr>
        <p:spPr>
          <a:xfrm>
            <a:off x="1303421" y="3092951"/>
            <a:ext cx="4487779" cy="2200944"/>
          </a:xfrm>
        </p:spPr>
        <p:txBody>
          <a:bodyPr/>
          <a:lstStyle/>
          <a:p>
            <a:r>
              <a:rPr lang="en-GB" dirty="0">
                <a:hlinkClick r:id="rId2"/>
              </a:rPr>
              <a:t>https://www.youtube.com/channel/UClTv15xDz5kkhRcYDRiDD-g/videos</a:t>
            </a:r>
            <a:endParaRPr lang="en-GB" dirty="0"/>
          </a:p>
          <a:p>
            <a:endParaRPr lang="en-GB" dirty="0"/>
          </a:p>
          <a:p>
            <a:endParaRPr lang="en-GB" dirty="0"/>
          </a:p>
        </p:txBody>
      </p:sp>
      <p:pic>
        <p:nvPicPr>
          <p:cNvPr id="12292" name="Picture 4" descr="The Brilliant Club">
            <a:extLst>
              <a:ext uri="{FF2B5EF4-FFF2-40B4-BE49-F238E27FC236}">
                <a16:creationId xmlns:a16="http://schemas.microsoft.com/office/drawing/2014/main" id="{E962D644-18BA-4535-8593-E672CCA63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6130" y="1782930"/>
            <a:ext cx="4067670" cy="4093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966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5F3A2-3AAA-4A0F-B631-02B6B7BF189D}"/>
              </a:ext>
            </a:extLst>
          </p:cNvPr>
          <p:cNvSpPr>
            <a:spLocks noGrp="1"/>
          </p:cNvSpPr>
          <p:nvPr>
            <p:ph type="title"/>
          </p:nvPr>
        </p:nvSpPr>
        <p:spPr>
          <a:xfrm>
            <a:off x="0" y="-301625"/>
            <a:ext cx="10515600" cy="1325563"/>
          </a:xfrm>
        </p:spPr>
        <p:txBody>
          <a:bodyPr>
            <a:normAutofit/>
          </a:bodyPr>
          <a:lstStyle/>
          <a:p>
            <a:r>
              <a:rPr lang="en-GB" sz="6000" dirty="0">
                <a:latin typeface="Belfast Heavy SF" panose="020BE200000000000000" pitchFamily="34" charset="0"/>
              </a:rPr>
              <a:t>English</a:t>
            </a:r>
          </a:p>
        </p:txBody>
      </p:sp>
      <p:graphicFrame>
        <p:nvGraphicFramePr>
          <p:cNvPr id="4" name="Table 3">
            <a:extLst>
              <a:ext uri="{FF2B5EF4-FFF2-40B4-BE49-F238E27FC236}">
                <a16:creationId xmlns:a16="http://schemas.microsoft.com/office/drawing/2014/main" id="{9EE19419-AF8C-4D94-B4D6-FD8F7906BCEE}"/>
              </a:ext>
            </a:extLst>
          </p:cNvPr>
          <p:cNvGraphicFramePr>
            <a:graphicFrameLocks noGrp="1"/>
          </p:cNvGraphicFramePr>
          <p:nvPr>
            <p:extLst>
              <p:ext uri="{D42A27DB-BD31-4B8C-83A1-F6EECF244321}">
                <p14:modId xmlns:p14="http://schemas.microsoft.com/office/powerpoint/2010/main" val="77048711"/>
              </p:ext>
            </p:extLst>
          </p:nvPr>
        </p:nvGraphicFramePr>
        <p:xfrm>
          <a:off x="419100" y="866033"/>
          <a:ext cx="11353800" cy="5991967"/>
        </p:xfrm>
        <a:graphic>
          <a:graphicData uri="http://schemas.openxmlformats.org/drawingml/2006/table">
            <a:tbl>
              <a:tblPr>
                <a:tableStyleId>{22838BEF-8BB2-4498-84A7-C5851F593DF1}</a:tableStyleId>
              </a:tblPr>
              <a:tblGrid>
                <a:gridCol w="1278979">
                  <a:extLst>
                    <a:ext uri="{9D8B030D-6E8A-4147-A177-3AD203B41FA5}">
                      <a16:colId xmlns:a16="http://schemas.microsoft.com/office/drawing/2014/main" val="4089061138"/>
                    </a:ext>
                  </a:extLst>
                </a:gridCol>
                <a:gridCol w="1918470">
                  <a:extLst>
                    <a:ext uri="{9D8B030D-6E8A-4147-A177-3AD203B41FA5}">
                      <a16:colId xmlns:a16="http://schemas.microsoft.com/office/drawing/2014/main" val="4264748305"/>
                    </a:ext>
                  </a:extLst>
                </a:gridCol>
                <a:gridCol w="1541628">
                  <a:extLst>
                    <a:ext uri="{9D8B030D-6E8A-4147-A177-3AD203B41FA5}">
                      <a16:colId xmlns:a16="http://schemas.microsoft.com/office/drawing/2014/main" val="1646465045"/>
                    </a:ext>
                  </a:extLst>
                </a:gridCol>
                <a:gridCol w="1655822">
                  <a:extLst>
                    <a:ext uri="{9D8B030D-6E8A-4147-A177-3AD203B41FA5}">
                      <a16:colId xmlns:a16="http://schemas.microsoft.com/office/drawing/2014/main" val="3390587121"/>
                    </a:ext>
                  </a:extLst>
                </a:gridCol>
                <a:gridCol w="1701500">
                  <a:extLst>
                    <a:ext uri="{9D8B030D-6E8A-4147-A177-3AD203B41FA5}">
                      <a16:colId xmlns:a16="http://schemas.microsoft.com/office/drawing/2014/main" val="1684350238"/>
                    </a:ext>
                  </a:extLst>
                </a:gridCol>
                <a:gridCol w="1361770">
                  <a:extLst>
                    <a:ext uri="{9D8B030D-6E8A-4147-A177-3AD203B41FA5}">
                      <a16:colId xmlns:a16="http://schemas.microsoft.com/office/drawing/2014/main" val="1308294425"/>
                    </a:ext>
                  </a:extLst>
                </a:gridCol>
                <a:gridCol w="1895631">
                  <a:extLst>
                    <a:ext uri="{9D8B030D-6E8A-4147-A177-3AD203B41FA5}">
                      <a16:colId xmlns:a16="http://schemas.microsoft.com/office/drawing/2014/main" val="2361945006"/>
                    </a:ext>
                  </a:extLst>
                </a:gridCol>
              </a:tblGrid>
              <a:tr h="800842">
                <a:tc>
                  <a:txBody>
                    <a:bodyPr/>
                    <a:lstStyle/>
                    <a:p>
                      <a:pPr algn="l" fontAlgn="ctr"/>
                      <a:endParaRPr lang="en-GB" sz="900" b="1" i="0" u="none" strike="noStrike" dirty="0">
                        <a:solidFill>
                          <a:srgbClr val="000000"/>
                        </a:solidFill>
                        <a:effectLst/>
                        <a:latin typeface="Calibri" panose="020F0502020204030204" pitchFamily="34"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Watch</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Listen</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Read</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Create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Write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Do</a:t>
                      </a:r>
                      <a:endParaRPr lang="en-GB" sz="3200" b="1" i="0" u="none" strike="noStrike" dirty="0">
                        <a:solidFill>
                          <a:srgbClr val="000000"/>
                        </a:solidFill>
                        <a:effectLst/>
                        <a:latin typeface="Modern Love" panose="04090805081005020601" pitchFamily="82" charset="0"/>
                      </a:endParaRPr>
                    </a:p>
                  </a:txBody>
                  <a:tcPr marL="7934" marR="7934" marT="7934" marB="0" anchor="ctr"/>
                </a:tc>
                <a:extLst>
                  <a:ext uri="{0D108BD9-81ED-4DB2-BD59-A6C34878D82A}">
                    <a16:rowId xmlns:a16="http://schemas.microsoft.com/office/drawing/2014/main" val="1738240422"/>
                  </a:ext>
                </a:extLst>
              </a:tr>
              <a:tr h="2990014">
                <a:tc>
                  <a:txBody>
                    <a:bodyPr/>
                    <a:lstStyle/>
                    <a:p>
                      <a:pPr algn="l" fontAlgn="ctr"/>
                      <a:r>
                        <a:rPr lang="en-GB" sz="1600" u="none" strike="noStrike" dirty="0">
                          <a:effectLst/>
                          <a:latin typeface="Accord Light SF" pitchFamily="2" charset="0"/>
                        </a:rPr>
                        <a:t>English</a:t>
                      </a:r>
                      <a:endParaRPr lang="en-GB" sz="1600" b="0" i="0" u="none" strike="noStrike" dirty="0">
                        <a:solidFill>
                          <a:srgbClr val="000000"/>
                        </a:solidFill>
                        <a:effectLst/>
                        <a:latin typeface="Accord Light SF" pitchFamily="2" charset="0"/>
                      </a:endParaRPr>
                    </a:p>
                  </a:txBody>
                  <a:tcPr marL="7934" marR="7934" marT="7934" marB="0" anchor="ctr"/>
                </a:tc>
                <a:tc>
                  <a:txBody>
                    <a:bodyPr/>
                    <a:lstStyle/>
                    <a:p>
                      <a:pPr algn="ctr" fontAlgn="ctr"/>
                      <a:r>
                        <a:rPr lang="en-GB" sz="2000" b="0" i="0" u="sng" strike="noStrike" dirty="0">
                          <a:solidFill>
                            <a:srgbClr val="0563C1"/>
                          </a:solidFill>
                          <a:effectLst/>
                          <a:latin typeface="Accord Light SF" pitchFamily="2" charset="0"/>
                          <a:hlinkClick r:id="rId2"/>
                        </a:rPr>
                        <a:t>Watch a play of your choice and write a review of the performance</a:t>
                      </a:r>
                      <a:endParaRPr lang="en-GB" sz="2000" b="0" i="0" u="sng" strike="noStrike" dirty="0">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3"/>
                        </a:rPr>
                        <a:t>Listen to two 'In Our Time' culture podcasts </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Read a book of your choice and make a note of what you enjoyed.</a:t>
                      </a: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rPr>
                        <a:t> START WRITING! Start writing your own short stories – your own flash fiction (200-500 words).</a:t>
                      </a: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hlinkClick r:id="rId4">
                            <a:extLst>
                              <a:ext uri="{A12FA001-AC4F-418D-AE19-62706E023703}">
                                <ahyp:hlinkClr xmlns:ahyp="http://schemas.microsoft.com/office/drawing/2018/hyperlinkcolor" val="tx"/>
                              </a:ext>
                            </a:extLst>
                          </a:hlinkClick>
                        </a:rPr>
                        <a:t>Choose 3 poems from this website (https://www.poetryfoundation.org/) and analyse them using what you have learnt in your class.</a:t>
                      </a:r>
                      <a:r>
                        <a:rPr lang="en-GB" sz="2000" b="0" i="0" u="sng" strike="noStrike" dirty="0">
                          <a:solidFill>
                            <a:srgbClr val="0563C1"/>
                          </a:solidFill>
                          <a:effectLst/>
                          <a:latin typeface="Accord Light SF" pitchFamily="2" charset="0"/>
                          <a:hlinkClick r:id="rId4"/>
                        </a:rPr>
                        <a:t>.</a:t>
                      </a:r>
                      <a:endParaRPr lang="en-GB" sz="2000" b="0" i="0" u="sng" strike="noStrike" dirty="0">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hlinkClick r:id="rId5"/>
                        </a:rPr>
                        <a:t>Enter writing competitions!</a:t>
                      </a:r>
                      <a:endParaRPr lang="en-GB" sz="20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2656509666"/>
                  </a:ext>
                </a:extLst>
              </a:tr>
            </a:tbl>
          </a:graphicData>
        </a:graphic>
      </p:graphicFrame>
    </p:spTree>
    <p:extLst>
      <p:ext uri="{BB962C8B-B14F-4D97-AF65-F5344CB8AC3E}">
        <p14:creationId xmlns:p14="http://schemas.microsoft.com/office/powerpoint/2010/main" val="3275692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normAutofit/>
          </a:bodyPr>
          <a:lstStyle/>
          <a:p>
            <a:r>
              <a:rPr lang="en-GB" sz="6600" dirty="0">
                <a:latin typeface="Belfast Heavy SF" panose="020BE200000000000000" pitchFamily="34" charset="0"/>
              </a:rPr>
              <a:t>Maths</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897063029"/>
              </p:ext>
            </p:extLst>
          </p:nvPr>
        </p:nvGraphicFramePr>
        <p:xfrm>
          <a:off x="687897" y="1690688"/>
          <a:ext cx="11135135" cy="374357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390778">
                  <a:extLst>
                    <a:ext uri="{9D8B030D-6E8A-4147-A177-3AD203B41FA5}">
                      <a16:colId xmlns:a16="http://schemas.microsoft.com/office/drawing/2014/main" val="1109291525"/>
                    </a:ext>
                  </a:extLst>
                </a:gridCol>
                <a:gridCol w="1839187">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924893">
                  <a:extLst>
                    <a:ext uri="{9D8B030D-6E8A-4147-A177-3AD203B41FA5}">
                      <a16:colId xmlns:a16="http://schemas.microsoft.com/office/drawing/2014/main" val="597024986"/>
                    </a:ext>
                  </a:extLst>
                </a:gridCol>
                <a:gridCol w="1652337">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1800" u="none" strike="noStrike" dirty="0">
                          <a:effectLst/>
                          <a:latin typeface="Accord Light SF" pitchFamily="2" charset="0"/>
                        </a:rPr>
                        <a:t>Maths</a:t>
                      </a:r>
                      <a:endParaRPr lang="en-GB" sz="1800" b="0" i="0" u="none" strike="noStrike" dirty="0">
                        <a:solidFill>
                          <a:srgbClr val="000000"/>
                        </a:solidFill>
                        <a:effectLst/>
                        <a:latin typeface="Accord Light SF" pitchFamily="2" charset="0"/>
                      </a:endParaRPr>
                    </a:p>
                  </a:txBody>
                  <a:tcPr marL="7650" marR="7650" marT="7650" marB="0" anchor="ctr"/>
                </a:tc>
                <a:tc>
                  <a:txBody>
                    <a:bodyPr/>
                    <a:lstStyle/>
                    <a:p>
                      <a:pPr algn="ctr" fontAlgn="ctr"/>
                      <a:r>
                        <a:rPr lang="en-GB" sz="2000" b="0" i="0" u="sng" strike="noStrike">
                          <a:solidFill>
                            <a:srgbClr val="0563C1"/>
                          </a:solidFill>
                          <a:effectLst/>
                          <a:latin typeface="Accord Light SF" pitchFamily="2" charset="0"/>
                          <a:hlinkClick r:id="rId2"/>
                        </a:rPr>
                        <a:t>Watch 2-3 Oxford Mathematic videos on YouTube</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3"/>
                        </a:rPr>
                        <a:t>Choose two podcasts to listen to from Plus Maths - reflect on what they taught you.</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4"/>
                        </a:rPr>
                        <a:t>Read two articles from Plus Maths. How does it link to your studies?</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Research why maths is so beneficial and create an information leaflet explaining your findings.</a:t>
                      </a: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5"/>
                        </a:rPr>
                        <a:t>Have a go at these intermediate Maths paper challenges.</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none" strike="noStrike" dirty="0">
                          <a:solidFill>
                            <a:srgbClr val="000000"/>
                          </a:solidFill>
                          <a:effectLst/>
                          <a:latin typeface="Accord Light SF" pitchFamily="2" charset="0"/>
                        </a:rPr>
                        <a:t>Enter competitions! </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234903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normAutofit/>
          </a:bodyPr>
          <a:lstStyle/>
          <a:p>
            <a:r>
              <a:rPr lang="en-GB" sz="6000" dirty="0">
                <a:latin typeface="Belfast Heavy SF" panose="020BE200000000000000" pitchFamily="34" charset="0"/>
              </a:rPr>
              <a:t>Science</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557227343"/>
              </p:ext>
            </p:extLst>
          </p:nvPr>
        </p:nvGraphicFramePr>
        <p:xfrm>
          <a:off x="687897" y="1690688"/>
          <a:ext cx="11103050" cy="395693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732387">
                  <a:extLst>
                    <a:ext uri="{9D8B030D-6E8A-4147-A177-3AD203B41FA5}">
                      <a16:colId xmlns:a16="http://schemas.microsoft.com/office/drawing/2014/main" val="597024986"/>
                    </a:ext>
                  </a:extLst>
                </a:gridCol>
                <a:gridCol w="1812758">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a:solidFill>
                            <a:srgbClr val="000000"/>
                          </a:solidFill>
                          <a:effectLst/>
                          <a:latin typeface="Accord Light SF" pitchFamily="2" charset="0"/>
                        </a:rPr>
                        <a:t>Science</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2"/>
                        </a:rPr>
                        <a:t>Watch 3 videos from the Royal Society. Make notes on what you learn.</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3"/>
                        </a:rPr>
                        <a:t>Listen to two Oxford Sparks podcasts of your choice.</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4"/>
                        </a:rPr>
                        <a:t>Read two articles from the Young Scientist magazine. Click 'I'm feeling lucky' for a random article! Write down 10 bullet points on what you have learnt.</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5"/>
                        </a:rPr>
                        <a:t>Create an information leaflet about women in STEM</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none" strike="noStrike">
                          <a:solidFill>
                            <a:srgbClr val="000000"/>
                          </a:solidFill>
                          <a:effectLst/>
                          <a:latin typeface="Accord Light SF" pitchFamily="2" charset="0"/>
                        </a:rPr>
                        <a:t>Answer: What is the potential</a:t>
                      </a:r>
                      <a:br>
                        <a:rPr lang="en-GB" sz="1800" b="0" i="0" u="none" strike="noStrike">
                          <a:solidFill>
                            <a:srgbClr val="000000"/>
                          </a:solidFill>
                          <a:effectLst/>
                          <a:latin typeface="Accord Light SF" pitchFamily="2" charset="0"/>
                        </a:rPr>
                      </a:br>
                      <a:r>
                        <a:rPr lang="en-GB" sz="1800" b="0" i="0" u="none" strike="noStrike">
                          <a:solidFill>
                            <a:srgbClr val="000000"/>
                          </a:solidFill>
                          <a:effectLst/>
                          <a:latin typeface="Accord Light SF" pitchFamily="2" charset="0"/>
                        </a:rPr>
                        <a:t>for stem cells to be used in</a:t>
                      </a:r>
                      <a:br>
                        <a:rPr lang="en-GB" sz="1800" b="0" i="0" u="none" strike="noStrike">
                          <a:solidFill>
                            <a:srgbClr val="000000"/>
                          </a:solidFill>
                          <a:effectLst/>
                          <a:latin typeface="Accord Light SF" pitchFamily="2" charset="0"/>
                        </a:rPr>
                      </a:br>
                      <a:r>
                        <a:rPr lang="en-GB" sz="1800" b="0" i="0" u="none" strike="noStrike">
                          <a:solidFill>
                            <a:srgbClr val="000000"/>
                          </a:solidFill>
                          <a:effectLst/>
                          <a:latin typeface="Accord Light SF" pitchFamily="2" charset="0"/>
                        </a:rPr>
                        <a:t>medical treatments? (side of A4)</a:t>
                      </a:r>
                    </a:p>
                  </a:txBody>
                  <a:tcPr marL="9525" marR="9525" marT="9525" marB="0" anchor="ctr"/>
                </a:tc>
                <a:tc>
                  <a:txBody>
                    <a:bodyPr/>
                    <a:lstStyle/>
                    <a:p>
                      <a:pPr algn="ctr" fontAlgn="ctr"/>
                      <a:r>
                        <a:rPr lang="fr-FR" sz="1800" b="0" i="0" u="none" strike="noStrike" dirty="0">
                          <a:solidFill>
                            <a:srgbClr val="000000"/>
                          </a:solidFill>
                          <a:effectLst/>
                          <a:latin typeface="Accord Light SF" pitchFamily="2" charset="0"/>
                        </a:rPr>
                        <a:t>Enter </a:t>
                      </a:r>
                      <a:r>
                        <a:rPr lang="fr-FR" sz="1800" b="0" i="0" u="none" strike="noStrike" dirty="0" err="1">
                          <a:solidFill>
                            <a:srgbClr val="000000"/>
                          </a:solidFill>
                          <a:effectLst/>
                          <a:latin typeface="Accord Light SF" pitchFamily="2" charset="0"/>
                        </a:rPr>
                        <a:t>competitions</a:t>
                      </a:r>
                      <a:r>
                        <a:rPr lang="fr-FR" sz="1800" b="0" i="0" u="none" strike="noStrike" dirty="0">
                          <a:solidFill>
                            <a:srgbClr val="000000"/>
                          </a:solidFill>
                          <a:effectLst/>
                          <a:latin typeface="Accord Light SF" pitchFamily="2" charset="0"/>
                        </a:rPr>
                        <a:t> - Crest, </a:t>
                      </a:r>
                      <a:r>
                        <a:rPr lang="fr-FR" sz="1800" b="0" i="0" u="none" strike="noStrike" dirty="0" err="1">
                          <a:solidFill>
                            <a:srgbClr val="000000"/>
                          </a:solidFill>
                          <a:effectLst/>
                          <a:latin typeface="Accord Light SF" pitchFamily="2" charset="0"/>
                        </a:rPr>
                        <a:t>Olympiad</a:t>
                      </a:r>
                      <a:r>
                        <a:rPr lang="fr-FR" sz="1800" b="0" i="0" u="none" strike="noStrike" dirty="0">
                          <a:solidFill>
                            <a:srgbClr val="000000"/>
                          </a:solidFill>
                          <a:effectLst/>
                          <a:latin typeface="Accord Light SF" pitchFamily="2" charset="0"/>
                        </a:rPr>
                        <a:t> etc.</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105656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normAutofit/>
          </a:bodyPr>
          <a:lstStyle/>
          <a:p>
            <a:r>
              <a:rPr lang="en-GB" sz="6000" dirty="0">
                <a:latin typeface="Belfast Heavy SF" panose="020BE200000000000000" pitchFamily="34" charset="0"/>
              </a:rPr>
              <a:t>German</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079380878"/>
              </p:ext>
            </p:extLst>
          </p:nvPr>
        </p:nvGraphicFramePr>
        <p:xfrm>
          <a:off x="687897" y="1690688"/>
          <a:ext cx="10598656" cy="465797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1600" b="0" i="0" u="none" strike="noStrike" dirty="0">
                          <a:solidFill>
                            <a:srgbClr val="000000"/>
                          </a:solidFill>
                          <a:effectLst/>
                          <a:latin typeface="Accord Light SF" pitchFamily="2" charset="0"/>
                        </a:rPr>
                        <a:t>German</a:t>
                      </a:r>
                    </a:p>
                  </a:txBody>
                  <a:tcPr marL="9525" marR="9525" marT="9525" marB="0" anchor="ctr"/>
                </a:tc>
                <a:tc>
                  <a:txBody>
                    <a:bodyPr/>
                    <a:lstStyle/>
                    <a:p>
                      <a:pPr algn="ctr" fontAlgn="b"/>
                      <a:r>
                        <a:rPr lang="en-GB" sz="2000" b="0" i="0" u="none" strike="noStrike">
                          <a:solidFill>
                            <a:srgbClr val="000000"/>
                          </a:solidFill>
                          <a:effectLst/>
                          <a:latin typeface="Accord Light SF" pitchFamily="2" charset="0"/>
                        </a:rPr>
                        <a:t>Watch the film: Goodbye Lenin A comedy set around the time the Berlin Wall came down or Das Leben der Anderen Set in Communist East Germany.</a:t>
                      </a:r>
                    </a:p>
                  </a:txBody>
                  <a:tcPr marL="9525" marR="9525" marT="9525" marB="0" anchor="ctr"/>
                </a:tc>
                <a:tc>
                  <a:txBody>
                    <a:bodyPr/>
                    <a:lstStyle/>
                    <a:p>
                      <a:pPr algn="ctr" fontAlgn="b"/>
                      <a:r>
                        <a:rPr lang="en-GB" sz="2000" b="0" i="0" u="sng" strike="noStrike">
                          <a:solidFill>
                            <a:srgbClr val="0563C1"/>
                          </a:solidFill>
                          <a:effectLst/>
                          <a:latin typeface="Accord Light SF" pitchFamily="2" charset="0"/>
                          <a:hlinkClick r:id="rId2"/>
                        </a:rPr>
                        <a:t>Listen to the News in Germany. You can read and listen to stories in English too:</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3"/>
                        </a:rPr>
                        <a:t>Read about the potential of studying in Germany and write a list of the advantages.</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4"/>
                        </a:rPr>
                        <a:t>Have a go at the advanced grammar! Create your own lesson</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2000" b="0" i="0" u="sng" strike="noStrike">
                          <a:solidFill>
                            <a:srgbClr val="0563C1"/>
                          </a:solidFill>
                          <a:effectLst/>
                          <a:latin typeface="Accord Light SF" pitchFamily="2" charset="0"/>
                          <a:hlinkClick r:id="rId5"/>
                        </a:rPr>
                        <a:t>Complete intermediate texts, with self-marking comprehension activities:</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none" strike="noStrike" dirty="0">
                          <a:solidFill>
                            <a:srgbClr val="000000"/>
                          </a:solidFill>
                          <a:effectLst/>
                          <a:latin typeface="Accord Light SF" pitchFamily="2" charset="0"/>
                        </a:rPr>
                        <a:t>Ask for a German pen-pal and try and arrange an exchange! </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044843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normAutofit/>
          </a:bodyPr>
          <a:lstStyle/>
          <a:p>
            <a:r>
              <a:rPr lang="en-GB" sz="6600" dirty="0">
                <a:latin typeface="Belfast Heavy SF" panose="020BE200000000000000" pitchFamily="34" charset="0"/>
              </a:rPr>
              <a:t>Spanish</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2099438282"/>
              </p:ext>
            </p:extLst>
          </p:nvPr>
        </p:nvGraphicFramePr>
        <p:xfrm>
          <a:off x="687897" y="1690688"/>
          <a:ext cx="10598656" cy="391861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a:solidFill>
                            <a:srgbClr val="000000"/>
                          </a:solidFill>
                          <a:effectLst/>
                          <a:latin typeface="Accord Light SF" pitchFamily="2" charset="0"/>
                        </a:rPr>
                        <a:t>Spanish</a:t>
                      </a:r>
                    </a:p>
                  </a:txBody>
                  <a:tcPr marL="9525" marR="9525" marT="9525" marB="0" anchor="ctr"/>
                </a:tc>
                <a:tc>
                  <a:txBody>
                    <a:bodyPr/>
                    <a:lstStyle/>
                    <a:p>
                      <a:pPr algn="ctr" fontAlgn="b"/>
                      <a:r>
                        <a:rPr lang="en-GB" sz="2000" b="0" i="0" u="none" strike="noStrike">
                          <a:solidFill>
                            <a:srgbClr val="000000"/>
                          </a:solidFill>
                          <a:effectLst/>
                          <a:latin typeface="Accord Light SF" pitchFamily="2" charset="0"/>
                        </a:rPr>
                        <a:t>Watch your favourite film but turn the subtitles on to Spanish. Or better still, watch an authentic Spanish film or TV series on Netflix.</a:t>
                      </a: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2"/>
                        </a:rPr>
                        <a:t>Listen to three news podcasts and write down what you have learnt</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Read a book you've read in English, but in Spanish! </a:t>
                      </a: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Pick a place you'd love to visit in Spain and create a travel brochure (In Spanish!) about it.</a:t>
                      </a: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Research recipes and try to create your own traditional tapas dishes! </a:t>
                      </a: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rPr>
                        <a:t>write out a table with the regular verb endings of the present, </a:t>
                      </a:r>
                      <a:r>
                        <a:rPr lang="en-GB" sz="2000" b="0" i="0" u="sng" strike="noStrike" dirty="0" err="1">
                          <a:solidFill>
                            <a:srgbClr val="0563C1"/>
                          </a:solidFill>
                          <a:effectLst/>
                          <a:latin typeface="Accord Light SF" pitchFamily="2" charset="0"/>
                        </a:rPr>
                        <a:t>preterite</a:t>
                      </a:r>
                      <a:r>
                        <a:rPr lang="en-GB" sz="2000" b="0" i="0" u="sng" strike="noStrike" dirty="0">
                          <a:solidFill>
                            <a:srgbClr val="0563C1"/>
                          </a:solidFill>
                          <a:effectLst/>
                          <a:latin typeface="Accord Light SF" pitchFamily="2" charset="0"/>
                        </a:rPr>
                        <a:t>, imperfect, pluperfect, conditional and future verb formations.</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976456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French</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1589310723"/>
              </p:ext>
            </p:extLst>
          </p:nvPr>
        </p:nvGraphicFramePr>
        <p:xfrm>
          <a:off x="796672" y="984835"/>
          <a:ext cx="10598656" cy="560285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dirty="0">
                          <a:solidFill>
                            <a:srgbClr val="000000"/>
                          </a:solidFill>
                          <a:effectLst/>
                          <a:latin typeface="Accord Light SF" pitchFamily="2" charset="0"/>
                        </a:rPr>
                        <a:t>French</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Watch a French film/show with English subtitles. There are lots on Amazon Prime and Netflix. Or watch an English film/show on Netflix but change the language settings to French. Or watch your favourite sport with French commentary.</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2"/>
                        </a:rPr>
                        <a:t>Listen to Coffee break podcasts and make notes on how they can extend your learning</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3"/>
                        </a:rPr>
                        <a:t>Read two French news articles, making notes as you go.</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800" b="0" i="0" u="sng" strike="noStrike">
                          <a:solidFill>
                            <a:srgbClr val="0563C1"/>
                          </a:solidFill>
                          <a:effectLst/>
                          <a:latin typeface="Accord Light SF" pitchFamily="2" charset="0"/>
                          <a:hlinkClick r:id="rId4"/>
                        </a:rPr>
                        <a:t>Go onto Médecins sans Frontières website and listen to the presentations about their work all round the world. Create an action plan on how you would get involved. </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Find which countries make up La Francophonie. Make a fact file about one that interests you.</a:t>
                      </a: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Research how, when and why France became a republic. Create a timeline to help you remember.</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6288604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92769" y="60325"/>
            <a:ext cx="10515600" cy="1325563"/>
          </a:xfrm>
        </p:spPr>
        <p:txBody>
          <a:bodyPr>
            <a:normAutofit/>
          </a:bodyPr>
          <a:lstStyle/>
          <a:p>
            <a:r>
              <a:rPr lang="en-GB" sz="6600" dirty="0">
                <a:latin typeface="Belfast Heavy SF" panose="020BE200000000000000" pitchFamily="34" charset="0"/>
              </a:rPr>
              <a:t>History</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25710120"/>
              </p:ext>
            </p:extLst>
          </p:nvPr>
        </p:nvGraphicFramePr>
        <p:xfrm>
          <a:off x="623729" y="1385888"/>
          <a:ext cx="10598656" cy="368261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a:solidFill>
                            <a:srgbClr val="000000"/>
                          </a:solidFill>
                          <a:effectLst/>
                          <a:latin typeface="Accord Light SF" pitchFamily="2" charset="0"/>
                        </a:rPr>
                        <a:t>History</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2"/>
                        </a:rPr>
                        <a:t>Watch the Rise and Fall of the Third Reich - link it to your studies of Germany.</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3"/>
                        </a:rPr>
                        <a:t>Listen to two of Dan Snow's History Hit podcasts. Reflect on your learning.</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Read a piece of historical fiction relating to a topic we have studied e.g. ‘The Book Thief. There are lots of books to choose from in the library and the History department.</a:t>
                      </a:r>
                    </a:p>
                  </a:txBody>
                  <a:tcPr marL="9525" marR="9525" marT="9525" marB="0" anchor="ctr"/>
                </a:tc>
                <a:tc>
                  <a:txBody>
                    <a:bodyPr/>
                    <a:lstStyle/>
                    <a:p>
                      <a:pPr algn="ctr" fontAlgn="ctr"/>
                      <a:r>
                        <a:rPr lang="en-GB" sz="1800" b="0" i="0" u="none" strike="noStrike">
                          <a:solidFill>
                            <a:srgbClr val="000000"/>
                          </a:solidFill>
                          <a:effectLst/>
                          <a:latin typeface="Accord Light SF" pitchFamily="2" charset="0"/>
                        </a:rPr>
                        <a:t>Create your own history podcast on a topic of your choice!</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4"/>
                        </a:rPr>
                        <a:t>Pread two artivles from History extra. Choose a topic of your choice and write your own article. </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800" b="0" i="0" u="sng" strike="noStrike" dirty="0">
                          <a:solidFill>
                            <a:srgbClr val="0563C1"/>
                          </a:solidFill>
                          <a:effectLst/>
                          <a:latin typeface="Accord Light SF" pitchFamily="2" charset="0"/>
                          <a:hlinkClick r:id="rId5"/>
                        </a:rPr>
                        <a:t>Visit the Cold War webpage and complete 3 of the activities. Complete the tasks embedded in the activities</a:t>
                      </a:r>
                      <a:endParaRPr lang="en-GB" sz="18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053043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Drama </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nvPr>
        </p:nvGraphicFramePr>
        <p:xfrm>
          <a:off x="630024" y="1325563"/>
          <a:ext cx="10598656" cy="368261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909">
                  <a:extLst>
                    <a:ext uri="{9D8B030D-6E8A-4147-A177-3AD203B41FA5}">
                      <a16:colId xmlns:a16="http://schemas.microsoft.com/office/drawing/2014/main" val="1553498707"/>
                    </a:ext>
                  </a:extLst>
                </a:gridCol>
                <a:gridCol w="1270623">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a:effectLst/>
                          <a:latin typeface="Modern Love" panose="04090805081005020601" pitchFamily="82" charset="0"/>
                        </a:rPr>
                        <a:t>Subjects</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dirty="0">
                          <a:solidFill>
                            <a:srgbClr val="000000"/>
                          </a:solidFill>
                          <a:effectLst/>
                          <a:latin typeface="Accord Light SF" pitchFamily="2" charset="0"/>
                        </a:rPr>
                        <a:t>Drama</a:t>
                      </a: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A Shakespeare Theatre Production on Digital Theatre or National Theatre</a:t>
                      </a:r>
                    </a:p>
                  </a:txBody>
                  <a:tcPr marL="9525" marR="9525" marT="9525" marB="0" anchor="ctr"/>
                </a:tc>
                <a:tc>
                  <a:txBody>
                    <a:bodyPr/>
                    <a:lstStyle/>
                    <a:p>
                      <a:pPr algn="ctr" fontAlgn="ctr"/>
                      <a:r>
                        <a:rPr lang="en-GB" sz="1800" b="0" i="0" u="none" strike="noStrike" dirty="0">
                          <a:solidFill>
                            <a:schemeClr val="tx1"/>
                          </a:solidFill>
                          <a:effectLst/>
                          <a:latin typeface="Accord Light SF" pitchFamily="2" charset="0"/>
                        </a:rPr>
                        <a:t>The NHB Playgroup Q&amp;A Podcast. Or theatre podcast of your choice</a:t>
                      </a:r>
                    </a:p>
                  </a:txBody>
                  <a:tcPr marL="9525" marR="9525" marT="9525" marB="0" anchor="ctr"/>
                </a:tc>
                <a:tc>
                  <a:txBody>
                    <a:bodyPr/>
                    <a:lstStyle/>
                    <a:p>
                      <a:pPr algn="ctr" fontAlgn="ctr"/>
                      <a:r>
                        <a:rPr lang="en-GB" sz="1800" b="0" i="0" u="none" strike="noStrike" kern="1200" dirty="0">
                          <a:solidFill>
                            <a:schemeClr val="dk1"/>
                          </a:solidFill>
                          <a:effectLst/>
                          <a:latin typeface="+mn-lt"/>
                          <a:ea typeface="+mn-ea"/>
                          <a:cs typeface="+mn-cs"/>
                        </a:rPr>
                        <a:t>Most recent theatre reviews in the Guardian Online</a:t>
                      </a:r>
                    </a:p>
                    <a:p>
                      <a:pPr algn="ctr" fontAlgn="ctr"/>
                      <a:endParaRPr lang="en-GB" sz="1800" b="0" i="0" u="none" strike="noStrike" kern="1200" dirty="0">
                        <a:solidFill>
                          <a:schemeClr val="dk1"/>
                        </a:solidFill>
                        <a:effectLst/>
                        <a:latin typeface="+mn-lt"/>
                        <a:ea typeface="+mn-ea"/>
                        <a:cs typeface="+mn-cs"/>
                      </a:endParaRPr>
                    </a:p>
                    <a:p>
                      <a:pPr algn="ctr" fontAlgn="ctr"/>
                      <a:r>
                        <a:rPr lang="en-GB" sz="1800" b="0" i="0" u="none" strike="noStrike" kern="1200" dirty="0">
                          <a:solidFill>
                            <a:schemeClr val="dk1"/>
                          </a:solidFill>
                          <a:effectLst/>
                          <a:latin typeface="+mn-lt"/>
                          <a:ea typeface="+mn-ea"/>
                          <a:cs typeface="+mn-cs"/>
                        </a:rPr>
                        <a:t>Play from the Drama Department</a:t>
                      </a:r>
                      <a:endParaRPr lang="en-GB" sz="1800" b="0" i="0" u="none" strike="noStrike" dirty="0">
                        <a:solidFill>
                          <a:schemeClr val="tx1"/>
                        </a:solidFill>
                        <a:effectLst/>
                        <a:latin typeface="Accord Light SF" pitchFamily="2" charset="0"/>
                      </a:endParaRP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Create or perform a monologue for a small audience of peers/</a:t>
                      </a:r>
                    </a:p>
                    <a:p>
                      <a:pPr algn="ctr" fontAlgn="b"/>
                      <a:r>
                        <a:rPr lang="en-GB" sz="1800" b="0" i="0" u="none" strike="noStrike" dirty="0">
                          <a:solidFill>
                            <a:srgbClr val="000000"/>
                          </a:solidFill>
                          <a:effectLst/>
                          <a:latin typeface="Accord Light SF" pitchFamily="2" charset="0"/>
                        </a:rPr>
                        <a:t>submission to a teacher for feedback</a:t>
                      </a:r>
                    </a:p>
                  </a:txBody>
                  <a:tcPr marL="9525" marR="9525" marT="9525" marB="0" anchor="ctr"/>
                </a:tc>
                <a:tc>
                  <a:txBody>
                    <a:bodyPr/>
                    <a:lstStyle/>
                    <a:p>
                      <a:pPr rtl="0" fontAlgn="base"/>
                      <a:r>
                        <a:rPr lang="en-GB" sz="1800" b="0" i="0" kern="1200" dirty="0">
                          <a:solidFill>
                            <a:schemeClr val="dk1"/>
                          </a:solidFill>
                          <a:effectLst/>
                          <a:latin typeface="+mn-lt"/>
                          <a:ea typeface="+mn-ea"/>
                          <a:cs typeface="+mn-cs"/>
                        </a:rPr>
                        <a:t>A script, content of your choosing. Speak to Mr Olden about using this towards the New Views Playwriting Competition</a:t>
                      </a:r>
                    </a:p>
                    <a:p>
                      <a:pPr algn="ctr" fontAlgn="b"/>
                      <a:endParaRPr lang="en-GB" sz="1800" b="0" i="0" u="sng" strike="noStrike" dirty="0">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Complete Unit 1 of your Silver Arts award qualification</a:t>
                      </a:r>
                    </a:p>
                    <a:p>
                      <a:pPr algn="ctr" fontAlgn="b"/>
                      <a:endParaRPr lang="en-GB" sz="1800" b="0" i="0" u="none" strike="noStrike" dirty="0">
                        <a:solidFill>
                          <a:srgbClr val="000000"/>
                        </a:solidFill>
                        <a:effectLst/>
                        <a:latin typeface="Accord Light SF" pitchFamily="2" charset="0"/>
                      </a:endParaRPr>
                    </a:p>
                    <a:p>
                      <a:pPr algn="ctr" fontAlgn="b"/>
                      <a:r>
                        <a:rPr lang="en-GB" sz="1800" b="0" i="0" u="none" strike="noStrike" dirty="0">
                          <a:solidFill>
                            <a:srgbClr val="000000"/>
                          </a:solidFill>
                          <a:effectLst/>
                          <a:latin typeface="Accord Light SF" pitchFamily="2" charset="0"/>
                        </a:rPr>
                        <a:t>New Views Playwriting Competition</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465220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Music – Y11</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2216006960"/>
              </p:ext>
            </p:extLst>
          </p:nvPr>
        </p:nvGraphicFramePr>
        <p:xfrm>
          <a:off x="687897" y="1220905"/>
          <a:ext cx="10598656" cy="532853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909">
                  <a:extLst>
                    <a:ext uri="{9D8B030D-6E8A-4147-A177-3AD203B41FA5}">
                      <a16:colId xmlns:a16="http://schemas.microsoft.com/office/drawing/2014/main" val="1553498707"/>
                    </a:ext>
                  </a:extLst>
                </a:gridCol>
                <a:gridCol w="1270623">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a:effectLst/>
                          <a:latin typeface="Modern Love" panose="04090805081005020601" pitchFamily="82" charset="0"/>
                        </a:rPr>
                        <a:t>Subjects</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a:solidFill>
                            <a:srgbClr val="000000"/>
                          </a:solidFill>
                          <a:effectLst/>
                          <a:latin typeface="Accord Light SF" pitchFamily="2" charset="0"/>
                        </a:rPr>
                        <a:t>Music</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‘Newsies’ – another musical by Alan Menken (the composer of Little Shop of Horrors)</a:t>
                      </a:r>
                    </a:p>
                    <a:p>
                      <a:pPr algn="ctr" fontAlgn="b"/>
                      <a:endParaRPr lang="en-GB" sz="1800" b="0" i="0" u="none" strike="noStrike">
                        <a:solidFill>
                          <a:srgbClr val="000000"/>
                        </a:solidFill>
                        <a:effectLst/>
                        <a:latin typeface="Accord Light SF" pitchFamily="2" charset="0"/>
                      </a:endParaRPr>
                    </a:p>
                    <a:p>
                      <a:pPr algn="ctr" fontAlgn="b"/>
                      <a:r>
                        <a:rPr lang="en-GB" sz="1800" b="0" i="0" u="none" strike="noStrike">
                          <a:solidFill>
                            <a:srgbClr val="000000"/>
                          </a:solidFill>
                          <a:effectLst/>
                          <a:latin typeface="Accord Light SF" pitchFamily="2" charset="0"/>
                        </a:rPr>
                        <a:t>There is a study guide here: https://newsiesthemusical.com/pdf/NewsiesStudyGuide.pdf</a:t>
                      </a:r>
                    </a:p>
                  </a:txBody>
                  <a:tcPr marL="9525" marR="9525" marT="9525" marB="0" anchor="ctr"/>
                </a:tc>
                <a:tc>
                  <a:txBody>
                    <a:bodyPr/>
                    <a:lstStyle/>
                    <a:p>
                      <a:pPr algn="ctr" fontAlgn="ctr"/>
                      <a:r>
                        <a:rPr lang="en-GB" sz="1800" b="0" i="0" u="none" strike="noStrike">
                          <a:solidFill>
                            <a:schemeClr val="tx1"/>
                          </a:solidFill>
                          <a:effectLst/>
                          <a:latin typeface="Accord Light SF" pitchFamily="2" charset="0"/>
                        </a:rPr>
                        <a:t>To an episode of ‘Add to Playlist’</a:t>
                      </a:r>
                    </a:p>
                    <a:p>
                      <a:pPr algn="ctr" fontAlgn="ctr"/>
                      <a:r>
                        <a:rPr lang="en-GB" sz="1800" b="0" i="0" u="none" strike="noStrike">
                          <a:solidFill>
                            <a:schemeClr val="tx1"/>
                          </a:solidFill>
                          <a:effectLst/>
                          <a:latin typeface="Accord Light SF" pitchFamily="2" charset="0"/>
                        </a:rPr>
                        <a:t>https://www.bbc.co.uk/programmes/m00106lb</a:t>
                      </a:r>
                    </a:p>
                  </a:txBody>
                  <a:tcPr marL="9525" marR="9525" marT="9525" marB="0" anchor="ctr"/>
                </a:tc>
                <a:tc>
                  <a:txBody>
                    <a:bodyPr/>
                    <a:lstStyle/>
                    <a:p>
                      <a:pPr algn="ctr" fontAlgn="ctr"/>
                      <a:r>
                        <a:rPr lang="en-GB" sz="1800" b="0" i="0" u="none" strike="noStrike">
                          <a:solidFill>
                            <a:schemeClr val="tx1"/>
                          </a:solidFill>
                          <a:effectLst/>
                          <a:latin typeface="Accord Light SF" pitchFamily="2" charset="0"/>
                        </a:rPr>
                        <a:t>50 moments that Rocked the Classical World (Darren Henley and Sam Jackson)</a:t>
                      </a:r>
                    </a:p>
                  </a:txBody>
                  <a:tcPr marL="9525" marR="9525" marT="9525" marB="0" anchor="ctr"/>
                </a:tc>
                <a:tc>
                  <a:txBody>
                    <a:bodyPr/>
                    <a:lstStyle/>
                    <a:p>
                      <a:pPr algn="ctr" fontAlgn="b"/>
                      <a:r>
                        <a:rPr lang="en-GB" sz="1800" b="0" i="0" kern="1200">
                          <a:solidFill>
                            <a:schemeClr val="dk1"/>
                          </a:solidFill>
                          <a:effectLst/>
                          <a:latin typeface="+mn-lt"/>
                          <a:ea typeface="+mn-ea"/>
                          <a:cs typeface="+mn-cs"/>
                        </a:rPr>
                        <a:t>Create a leadership project in music which you can use as part of your Silver Arts award. This needs to involve leading at least three other people and you must be able to put on a performance or event at the end of your project. </a:t>
                      </a:r>
                      <a:endParaRPr lang="en-GB" sz="1800" b="0" i="0" u="none" strike="noStrike">
                        <a:solidFill>
                          <a:srgbClr val="000000"/>
                        </a:solidFill>
                        <a:effectLst/>
                        <a:latin typeface="Accord Light SF" pitchFamily="2" charset="0"/>
                      </a:endParaRPr>
                    </a:p>
                  </a:txBody>
                  <a:tcPr marL="9525" marR="9525" marT="9525" marB="0" anchor="ctr"/>
                </a:tc>
                <a:tc>
                  <a:txBody>
                    <a:bodyPr/>
                    <a:lstStyle/>
                    <a:p>
                      <a:pPr algn="ctr" fontAlgn="b"/>
                      <a:r>
                        <a:rPr lang="en-GB" sz="1800" b="0" i="0" u="none" strike="noStrike">
                          <a:solidFill>
                            <a:schemeClr val="tx1"/>
                          </a:solidFill>
                          <a:effectLst/>
                          <a:latin typeface="Accord Light SF" pitchFamily="2" charset="0"/>
                        </a:rPr>
                        <a:t>Find classical pieces by two lesser known female composers and write a paragraph about each composer and their work. Try to listen to them too</a:t>
                      </a:r>
                      <a:r>
                        <a:rPr lang="en-GB" sz="1800" b="0" i="0" u="sng" strike="noStrike">
                          <a:solidFill>
                            <a:srgbClr val="0563C1"/>
                          </a:solidFill>
                          <a:effectLst/>
                          <a:latin typeface="Accord Light SF" pitchFamily="2" charset="0"/>
                        </a:rPr>
                        <a:t>.</a:t>
                      </a: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Enter a competition (e.g. Woking Music Festival) or one of the school competitions:</a:t>
                      </a:r>
                    </a:p>
                    <a:p>
                      <a:pPr algn="ctr" fontAlgn="b"/>
                      <a:r>
                        <a:rPr lang="en-GB" sz="1800" b="0" i="0" u="none" strike="noStrike" dirty="0">
                          <a:solidFill>
                            <a:srgbClr val="000000"/>
                          </a:solidFill>
                          <a:effectLst/>
                          <a:latin typeface="Accord Light SF" pitchFamily="2" charset="0"/>
                        </a:rPr>
                        <a:t>Christmas Carol Competition   (Autumn)</a:t>
                      </a:r>
                    </a:p>
                    <a:p>
                      <a:pPr algn="ctr" fontAlgn="b"/>
                      <a:r>
                        <a:rPr lang="en-GB" sz="1800" b="0" i="0" u="none" strike="noStrike" dirty="0">
                          <a:solidFill>
                            <a:srgbClr val="000000"/>
                          </a:solidFill>
                          <a:effectLst/>
                          <a:latin typeface="Accord Light SF" pitchFamily="2" charset="0"/>
                        </a:rPr>
                        <a:t>Concerto Competition (Spring)</a:t>
                      </a:r>
                    </a:p>
                    <a:p>
                      <a:pPr algn="ctr" fontAlgn="b"/>
                      <a:r>
                        <a:rPr lang="en-GB" sz="1800" b="0" i="0" u="none" strike="noStrike" dirty="0">
                          <a:solidFill>
                            <a:srgbClr val="000000"/>
                          </a:solidFill>
                          <a:effectLst/>
                          <a:latin typeface="Accord Light SF" pitchFamily="2" charset="0"/>
                        </a:rPr>
                        <a:t>Music Academic Competition (Summer) </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19351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a:bodyPr>
          <a:lstStyle/>
          <a:p>
            <a:r>
              <a:rPr lang="en-GB" sz="6000" dirty="0">
                <a:latin typeface="Belfast Heavy SF" panose="020BE200000000000000" pitchFamily="34" charset="0"/>
              </a:rPr>
              <a:t>Geography</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2932258182"/>
              </p:ext>
            </p:extLst>
          </p:nvPr>
        </p:nvGraphicFramePr>
        <p:xfrm>
          <a:off x="288758" y="1385888"/>
          <a:ext cx="11389895" cy="4501565"/>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dirty="0">
                          <a:solidFill>
                            <a:srgbClr val="000000"/>
                          </a:solidFill>
                          <a:effectLst/>
                          <a:latin typeface="Accord Light SF" pitchFamily="2" charset="0"/>
                        </a:rPr>
                        <a:t>Geography</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2"/>
                        </a:rPr>
                        <a:t>Watch two National Geographic documentary films</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3"/>
                        </a:rPr>
                        <a:t>Listen to at least two Ted Talks on a topic of your choice and think about what questions you'd ask the speakers</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none" strike="noStrike">
                          <a:solidFill>
                            <a:srgbClr val="000000"/>
                          </a:solidFill>
                          <a:effectLst/>
                          <a:latin typeface="Accord Light SF" pitchFamily="2" charset="0"/>
                        </a:rPr>
                        <a:t>Read an academic journal (Jstor/ Google Scholar) on a topic of your choice and write up your findings</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Research - ‘Is Crossrail worth it’s £15 billion price tag?’ The Guardian Online ‘The line that ate London’ and create an informative report</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4"/>
                        </a:rPr>
                        <a:t>Explore the Open Learn Geogrpahy site. Choose an article/film/podcast and write a review. Do you agree? How can this extend your knowledge</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dirty="0">
                          <a:solidFill>
                            <a:srgbClr val="0563C1"/>
                          </a:solidFill>
                          <a:effectLst/>
                          <a:latin typeface="Accord Light SF" pitchFamily="2" charset="0"/>
                          <a:hlinkClick r:id="rId5"/>
                        </a:rPr>
                        <a:t>Complete a knowledge booster course</a:t>
                      </a:r>
                      <a:endParaRPr lang="en-GB" sz="18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851825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8D63B-04D3-B232-762D-599FF06B64C0}"/>
              </a:ext>
            </a:extLst>
          </p:cNvPr>
          <p:cNvSpPr>
            <a:spLocks noGrp="1"/>
          </p:cNvSpPr>
          <p:nvPr>
            <p:ph type="title"/>
          </p:nvPr>
        </p:nvSpPr>
        <p:spPr/>
        <p:txBody>
          <a:bodyPr/>
          <a:lstStyle/>
          <a:p>
            <a:r>
              <a:rPr lang="en-GB" dirty="0">
                <a:latin typeface="Belfast Heavy SF" panose="020BE200000000000000" pitchFamily="34" charset="0"/>
              </a:rPr>
              <a:t>KS4 Art</a:t>
            </a:r>
          </a:p>
        </p:txBody>
      </p:sp>
      <p:graphicFrame>
        <p:nvGraphicFramePr>
          <p:cNvPr id="4" name="Table 3">
            <a:extLst>
              <a:ext uri="{FF2B5EF4-FFF2-40B4-BE49-F238E27FC236}">
                <a16:creationId xmlns:a16="http://schemas.microsoft.com/office/drawing/2014/main" id="{C872088B-98CA-08E8-FA16-F947E9E5464D}"/>
              </a:ext>
            </a:extLst>
          </p:cNvPr>
          <p:cNvGraphicFramePr>
            <a:graphicFrameLocks noGrp="1"/>
          </p:cNvGraphicFramePr>
          <p:nvPr>
            <p:extLst>
              <p:ext uri="{D42A27DB-BD31-4B8C-83A1-F6EECF244321}">
                <p14:modId xmlns:p14="http://schemas.microsoft.com/office/powerpoint/2010/main" val="129734312"/>
              </p:ext>
            </p:extLst>
          </p:nvPr>
        </p:nvGraphicFramePr>
        <p:xfrm>
          <a:off x="527537" y="1726406"/>
          <a:ext cx="11394831" cy="3116581"/>
        </p:xfrm>
        <a:graphic>
          <a:graphicData uri="http://schemas.openxmlformats.org/drawingml/2006/table">
            <a:tbl>
              <a:tblPr firstRow="1" firstCol="1" bandRow="1">
                <a:tableStyleId>{69CF1AB2-1976-4502-BF36-3FF5EA218861}</a:tableStyleId>
              </a:tblPr>
              <a:tblGrid>
                <a:gridCol w="852376">
                  <a:extLst>
                    <a:ext uri="{9D8B030D-6E8A-4147-A177-3AD203B41FA5}">
                      <a16:colId xmlns:a16="http://schemas.microsoft.com/office/drawing/2014/main" val="3776680018"/>
                    </a:ext>
                  </a:extLst>
                </a:gridCol>
                <a:gridCol w="1662545">
                  <a:extLst>
                    <a:ext uri="{9D8B030D-6E8A-4147-A177-3AD203B41FA5}">
                      <a16:colId xmlns:a16="http://schemas.microsoft.com/office/drawing/2014/main" val="2788599796"/>
                    </a:ext>
                  </a:extLst>
                </a:gridCol>
                <a:gridCol w="1939637">
                  <a:extLst>
                    <a:ext uri="{9D8B030D-6E8A-4147-A177-3AD203B41FA5}">
                      <a16:colId xmlns:a16="http://schemas.microsoft.com/office/drawing/2014/main" val="101220804"/>
                    </a:ext>
                  </a:extLst>
                </a:gridCol>
                <a:gridCol w="1795549">
                  <a:extLst>
                    <a:ext uri="{9D8B030D-6E8A-4147-A177-3AD203B41FA5}">
                      <a16:colId xmlns:a16="http://schemas.microsoft.com/office/drawing/2014/main" val="3308140809"/>
                    </a:ext>
                  </a:extLst>
                </a:gridCol>
                <a:gridCol w="1629294">
                  <a:extLst>
                    <a:ext uri="{9D8B030D-6E8A-4147-A177-3AD203B41FA5}">
                      <a16:colId xmlns:a16="http://schemas.microsoft.com/office/drawing/2014/main" val="2727871620"/>
                    </a:ext>
                  </a:extLst>
                </a:gridCol>
                <a:gridCol w="1596044">
                  <a:extLst>
                    <a:ext uri="{9D8B030D-6E8A-4147-A177-3AD203B41FA5}">
                      <a16:colId xmlns:a16="http://schemas.microsoft.com/office/drawing/2014/main" val="2466375120"/>
                    </a:ext>
                  </a:extLst>
                </a:gridCol>
                <a:gridCol w="1919386">
                  <a:extLst>
                    <a:ext uri="{9D8B030D-6E8A-4147-A177-3AD203B41FA5}">
                      <a16:colId xmlns:a16="http://schemas.microsoft.com/office/drawing/2014/main" val="4159847944"/>
                    </a:ext>
                  </a:extLst>
                </a:gridCol>
              </a:tblGrid>
              <a:tr h="202039">
                <a:tc>
                  <a:txBody>
                    <a:bodyPr/>
                    <a:lstStyle/>
                    <a:p>
                      <a:pPr algn="l">
                        <a:lnSpc>
                          <a:spcPct val="115000"/>
                        </a:lnSpc>
                        <a:spcAft>
                          <a:spcPts val="800"/>
                        </a:spcAft>
                      </a:pPr>
                      <a:r>
                        <a:rPr lang="en-GB" sz="1400" kern="100" dirty="0">
                          <a:effectLst/>
                        </a:rPr>
                        <a:t> </a:t>
                      </a: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Watch </a:t>
                      </a: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Listen</a:t>
                      </a:r>
                      <a:endParaRPr lang="en-GB" sz="1400" kern="10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Read</a:t>
                      </a: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Create </a:t>
                      </a:r>
                      <a:endParaRPr lang="en-GB" sz="1400" kern="10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Write </a:t>
                      </a:r>
                      <a:endParaRPr lang="en-GB" sz="1400" kern="10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Do</a:t>
                      </a:r>
                      <a:endParaRPr lang="en-GB" sz="1400" kern="100">
                        <a:effectLst/>
                        <a:latin typeface="Accord Light SF" pitchFamily="2"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1752690923"/>
                  </a:ext>
                </a:extLst>
              </a:tr>
              <a:tr h="2815351">
                <a:tc>
                  <a:txBody>
                    <a:bodyPr/>
                    <a:lstStyle/>
                    <a:p>
                      <a:pPr algn="l">
                        <a:lnSpc>
                          <a:spcPct val="115000"/>
                        </a:lnSpc>
                        <a:spcAft>
                          <a:spcPts val="800"/>
                        </a:spcAft>
                      </a:pPr>
                      <a:r>
                        <a:rPr lang="en-GB" sz="1400" kern="100" dirty="0">
                          <a:effectLst/>
                        </a:rPr>
                        <a:t>Art</a:t>
                      </a: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A video on how to create a portrait painting in acrylic paints. You can paint along at the same time to perfect your skills. </a:t>
                      </a:r>
                    </a:p>
                    <a:p>
                      <a:pPr algn="l">
                        <a:lnSpc>
                          <a:spcPct val="115000"/>
                        </a:lnSpc>
                        <a:spcAft>
                          <a:spcPts val="800"/>
                        </a:spcAft>
                      </a:pPr>
                      <a:r>
                        <a:rPr lang="en-GB" sz="1400" kern="100" dirty="0">
                          <a:effectLst/>
                          <a:hlinkClick r:id="rId2"/>
                        </a:rPr>
                        <a:t>https://www.youtube.com/watch?v=sudD3eSzkys</a:t>
                      </a:r>
                      <a:endParaRPr lang="en-GB" sz="1400" kern="100" dirty="0">
                        <a:effectLst/>
                      </a:endParaRPr>
                    </a:p>
                    <a:p>
                      <a:pPr algn="l">
                        <a:lnSpc>
                          <a:spcPct val="115000"/>
                        </a:lnSpc>
                        <a:spcAft>
                          <a:spcPts val="800"/>
                        </a:spcAft>
                      </a:pP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To a podcast taking you on a tour through the National Gallery </a:t>
                      </a:r>
                    </a:p>
                    <a:p>
                      <a:pPr algn="l">
                        <a:lnSpc>
                          <a:spcPct val="115000"/>
                        </a:lnSpc>
                        <a:spcAft>
                          <a:spcPts val="800"/>
                        </a:spcAft>
                      </a:pPr>
                      <a:r>
                        <a:rPr lang="en-GB" sz="1400" kern="100" dirty="0">
                          <a:effectLst/>
                          <a:hlinkClick r:id="rId3"/>
                        </a:rPr>
                        <a:t>https://www.funkidslive.com/podcast/the-national-gallery-tour-for-kids/</a:t>
                      </a:r>
                      <a:endParaRPr lang="en-GB" sz="1400" kern="100" dirty="0">
                        <a:effectLst/>
                      </a:endParaRPr>
                    </a:p>
                    <a:p>
                      <a:pPr algn="l">
                        <a:lnSpc>
                          <a:spcPct val="115000"/>
                        </a:lnSpc>
                        <a:spcAft>
                          <a:spcPts val="800"/>
                        </a:spcAft>
                      </a:pP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400" b="0" kern="1200" dirty="0">
                          <a:solidFill>
                            <a:schemeClr val="dk1"/>
                          </a:solidFill>
                          <a:effectLst/>
                        </a:rPr>
                        <a:t>About the Pre-Raphaelites </a:t>
                      </a:r>
                      <a:r>
                        <a:rPr lang="en-GB" sz="1400" kern="100" dirty="0">
                          <a:effectLst/>
                          <a:hlinkClick r:id="rId4"/>
                        </a:rPr>
                        <a:t>https://www.tate.org.uk/kids/make/paint-draw/draw-pre-raphaelite</a:t>
                      </a:r>
                      <a:endParaRPr lang="en-GB" sz="1400" b="0" kern="1200" dirty="0">
                        <a:solidFill>
                          <a:schemeClr val="dk1"/>
                        </a:solidFill>
                        <a:effectLst/>
                      </a:endParaRPr>
                    </a:p>
                    <a:p>
                      <a:pPr marL="0" marR="0" lvl="0" indent="0" algn="l" defTabSz="914400" rtl="0" eaLnBrk="1" fontAlgn="auto" latinLnBrk="0" hangingPunct="1">
                        <a:lnSpc>
                          <a:spcPct val="115000"/>
                        </a:lnSpc>
                        <a:spcBef>
                          <a:spcPts val="0"/>
                        </a:spcBef>
                        <a:spcAft>
                          <a:spcPts val="800"/>
                        </a:spcAft>
                        <a:buClrTx/>
                        <a:buSzTx/>
                        <a:buFontTx/>
                        <a:buNone/>
                        <a:tabLst/>
                        <a:defRPr/>
                      </a:pPr>
                      <a:r>
                        <a:rPr lang="en-GB" sz="1400" b="0" kern="1200" dirty="0">
                          <a:solidFill>
                            <a:schemeClr val="dk1"/>
                          </a:solidFill>
                          <a:effectLst/>
                        </a:rPr>
                        <a:t>Read Christina Rossetti’s poem ‘Colour’, and illustrate it</a:t>
                      </a:r>
                      <a:endParaRPr lang="en-GB" sz="1100" kern="100" dirty="0">
                        <a:effectLst/>
                      </a:endParaRPr>
                    </a:p>
                    <a:p>
                      <a:pPr algn="l">
                        <a:lnSpc>
                          <a:spcPct val="115000"/>
                        </a:lnSpc>
                        <a:spcAft>
                          <a:spcPts val="800"/>
                        </a:spcAft>
                      </a:pP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A full body self portrait, wearing your favourite clothes in the style of the Pre-Raphaelites. Use paint or coloured pencils, and blend your colours carefully to replicate the style of the Pre-Raphaelites.</a:t>
                      </a: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Write a review of an exhibition you have attended at a gallery. </a:t>
                      </a: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Go to an art gallery of your choice and document your trip with photographs and drawings in a small  sketchbook. </a:t>
                      </a:r>
                      <a:endParaRPr lang="en-GB" sz="1400" kern="100" dirty="0">
                        <a:effectLst/>
                        <a:latin typeface="Accord Light SF" pitchFamily="2"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681373618"/>
                  </a:ext>
                </a:extLst>
              </a:tr>
            </a:tbl>
          </a:graphicData>
        </a:graphic>
      </p:graphicFrame>
    </p:spTree>
    <p:extLst>
      <p:ext uri="{BB962C8B-B14F-4D97-AF65-F5344CB8AC3E}">
        <p14:creationId xmlns:p14="http://schemas.microsoft.com/office/powerpoint/2010/main" val="1513808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1DAB34C-4967-DECC-C288-EE83EE6FD167}"/>
              </a:ext>
            </a:extLst>
          </p:cNvPr>
          <p:cNvGraphicFramePr>
            <a:graphicFrameLocks noGrp="1"/>
          </p:cNvGraphicFramePr>
          <p:nvPr>
            <p:extLst>
              <p:ext uri="{D42A27DB-BD31-4B8C-83A1-F6EECF244321}">
                <p14:modId xmlns:p14="http://schemas.microsoft.com/office/powerpoint/2010/main" val="327257588"/>
              </p:ext>
            </p:extLst>
          </p:nvPr>
        </p:nvGraphicFramePr>
        <p:xfrm>
          <a:off x="711372" y="1622107"/>
          <a:ext cx="10771315" cy="3639920"/>
        </p:xfrm>
        <a:graphic>
          <a:graphicData uri="http://schemas.openxmlformats.org/drawingml/2006/table">
            <a:tbl>
              <a:tblPr firstRow="1" bandRow="1">
                <a:tableStyleId>{69CF1AB2-1976-4502-BF36-3FF5EA218861}</a:tableStyleId>
              </a:tblPr>
              <a:tblGrid>
                <a:gridCol w="1214032">
                  <a:extLst>
                    <a:ext uri="{9D8B030D-6E8A-4147-A177-3AD203B41FA5}">
                      <a16:colId xmlns:a16="http://schemas.microsoft.com/office/drawing/2014/main" val="2702807357"/>
                    </a:ext>
                  </a:extLst>
                </a:gridCol>
                <a:gridCol w="1821049">
                  <a:extLst>
                    <a:ext uri="{9D8B030D-6E8A-4147-A177-3AD203B41FA5}">
                      <a16:colId xmlns:a16="http://schemas.microsoft.com/office/drawing/2014/main" val="1755039822"/>
                    </a:ext>
                  </a:extLst>
                </a:gridCol>
                <a:gridCol w="1459423">
                  <a:extLst>
                    <a:ext uri="{9D8B030D-6E8A-4147-A177-3AD203B41FA5}">
                      <a16:colId xmlns:a16="http://schemas.microsoft.com/office/drawing/2014/main" val="4197427922"/>
                    </a:ext>
                  </a:extLst>
                </a:gridCol>
                <a:gridCol w="1575661">
                  <a:extLst>
                    <a:ext uri="{9D8B030D-6E8A-4147-A177-3AD203B41FA5}">
                      <a16:colId xmlns:a16="http://schemas.microsoft.com/office/drawing/2014/main" val="455031439"/>
                    </a:ext>
                  </a:extLst>
                </a:gridCol>
                <a:gridCol w="1538416">
                  <a:extLst>
                    <a:ext uri="{9D8B030D-6E8A-4147-A177-3AD203B41FA5}">
                      <a16:colId xmlns:a16="http://schemas.microsoft.com/office/drawing/2014/main" val="3957596025"/>
                    </a:ext>
                  </a:extLst>
                </a:gridCol>
                <a:gridCol w="1367514">
                  <a:extLst>
                    <a:ext uri="{9D8B030D-6E8A-4147-A177-3AD203B41FA5}">
                      <a16:colId xmlns:a16="http://schemas.microsoft.com/office/drawing/2014/main" val="4185600701"/>
                    </a:ext>
                  </a:extLst>
                </a:gridCol>
                <a:gridCol w="1795220">
                  <a:extLst>
                    <a:ext uri="{9D8B030D-6E8A-4147-A177-3AD203B41FA5}">
                      <a16:colId xmlns:a16="http://schemas.microsoft.com/office/drawing/2014/main" val="2016924835"/>
                    </a:ext>
                  </a:extLst>
                </a:gridCol>
              </a:tblGrid>
              <a:tr h="338555">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Light SF" pitchFamily="2" charset="0"/>
                        </a:rPr>
                        <a:t>Subject</a:t>
                      </a:r>
                      <a:endParaRPr lang="en-GB" sz="2000" b="0" i="0" u="none" strike="noStrike" dirty="0">
                        <a:solidFill>
                          <a:schemeClr val="bg1"/>
                        </a:solidFill>
                        <a:effectLst/>
                        <a:latin typeface="Accord Light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Light SF" pitchFamily="2" charset="0"/>
                        </a:rPr>
                        <a:t>Watch</a:t>
                      </a:r>
                      <a:endParaRPr lang="en-GB" sz="2000" b="0" i="0" u="none" strike="noStrike">
                        <a:solidFill>
                          <a:schemeClr val="bg1"/>
                        </a:solidFill>
                        <a:effectLst/>
                        <a:latin typeface="Accord Light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Light SF" pitchFamily="2" charset="0"/>
                        </a:rPr>
                        <a:t>Listen</a:t>
                      </a:r>
                      <a:endParaRPr lang="en-GB" sz="2000" b="0" i="0" u="none" strike="noStrike" dirty="0">
                        <a:solidFill>
                          <a:schemeClr val="bg1"/>
                        </a:solidFill>
                        <a:effectLst/>
                        <a:latin typeface="Accord Light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Light SF" pitchFamily="2" charset="0"/>
                        </a:rPr>
                        <a:t>Read</a:t>
                      </a:r>
                      <a:endParaRPr lang="en-GB" sz="2000" b="0" i="0" u="none" strike="noStrike">
                        <a:solidFill>
                          <a:schemeClr val="bg1"/>
                        </a:solidFill>
                        <a:effectLst/>
                        <a:latin typeface="Accord Light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Light SF" pitchFamily="2" charset="0"/>
                        </a:rPr>
                        <a:t>Create</a:t>
                      </a:r>
                      <a:endParaRPr lang="en-GB" sz="2000" b="0" i="0" u="none" strike="noStrike">
                        <a:solidFill>
                          <a:schemeClr val="bg1"/>
                        </a:solidFill>
                        <a:effectLst/>
                        <a:latin typeface="Accord Light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Light SF" pitchFamily="2" charset="0"/>
                        </a:rPr>
                        <a:t>Write</a:t>
                      </a:r>
                      <a:endParaRPr lang="en-GB" sz="2000" b="0" i="0" u="none" strike="noStrike">
                        <a:solidFill>
                          <a:schemeClr val="bg1"/>
                        </a:solidFill>
                        <a:effectLst/>
                        <a:latin typeface="Accord Light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Light SF" pitchFamily="2" charset="0"/>
                        </a:rPr>
                        <a:t>Do</a:t>
                      </a:r>
                      <a:endParaRPr lang="en-GB" sz="2000" b="0" i="0" u="none" strike="noStrike">
                        <a:solidFill>
                          <a:schemeClr val="bg1"/>
                        </a:solidFill>
                        <a:effectLst/>
                        <a:latin typeface="Accord Light SF" pitchFamily="2" charset="0"/>
                      </a:endParaRPr>
                    </a:p>
                  </a:txBody>
                  <a:tcPr marL="7620" marR="7620" marT="7620" marB="0" anchor="ctr"/>
                </a:tc>
                <a:extLst>
                  <a:ext uri="{0D108BD9-81ED-4DB2-BD59-A6C34878D82A}">
                    <a16:rowId xmlns:a16="http://schemas.microsoft.com/office/drawing/2014/main" val="3831687290"/>
                  </a:ext>
                </a:extLst>
              </a:tr>
              <a:tr h="3276020">
                <a:tc>
                  <a:txBody>
                    <a:bodyPr/>
                    <a:lstStyle/>
                    <a:p>
                      <a:pPr marL="0" algn="ctr" rtl="0" eaLnBrk="1" fontAlgn="ctr" latinLnBrk="0" hangingPunct="1">
                        <a:spcBef>
                          <a:spcPts val="0"/>
                        </a:spcBef>
                        <a:spcAft>
                          <a:spcPts val="0"/>
                        </a:spcAft>
                      </a:pPr>
                      <a:r>
                        <a:rPr lang="en-GB" sz="1800" b="0" u="none" strike="noStrike" kern="1200" dirty="0">
                          <a:solidFill>
                            <a:srgbClr val="000000"/>
                          </a:solidFill>
                          <a:effectLst/>
                          <a:latin typeface="Accord Light SF" pitchFamily="2" charset="0"/>
                        </a:rPr>
                        <a:t>D&amp;T</a:t>
                      </a:r>
                      <a:endParaRPr lang="en-GB" sz="1800" b="0" i="0" u="none" strike="noStrike" kern="1200" dirty="0">
                        <a:solidFill>
                          <a:srgbClr val="000000"/>
                        </a:solidFill>
                        <a:effectLst/>
                        <a:latin typeface="Accord Light SF" pitchFamily="2" charset="0"/>
                      </a:endParaRPr>
                    </a:p>
                  </a:txBody>
                  <a:tcPr marL="9525" marR="9525" marT="9525" marB="0" anchor="ctr"/>
                </a:tc>
                <a:tc>
                  <a:txBody>
                    <a:bodyPr/>
                    <a:lstStyle/>
                    <a:p>
                      <a:pPr marL="0" lvl="0" algn="ctr">
                        <a:spcBef>
                          <a:spcPts val="0"/>
                        </a:spcBef>
                        <a:spcAft>
                          <a:spcPts val="0"/>
                        </a:spcAft>
                        <a:buNone/>
                      </a:pPr>
                      <a:r>
                        <a:rPr lang="en-GB" sz="1200" b="0" u="none" strike="noStrike" kern="1200" noProof="0" dirty="0">
                          <a:solidFill>
                            <a:srgbClr val="000000"/>
                          </a:solidFill>
                          <a:effectLst/>
                          <a:latin typeface="Accord Light SF" pitchFamily="2" charset="0"/>
                          <a:hlinkClick r:id="rId2"/>
                        </a:rPr>
                        <a:t>https://www.youtube.com/watch?v=-XKdODELf-E</a:t>
                      </a:r>
                      <a:endParaRPr lang="en-US" sz="1200" dirty="0">
                        <a:latin typeface="Accord Light SF" pitchFamily="2" charset="0"/>
                      </a:endParaRPr>
                    </a:p>
                    <a:p>
                      <a:pPr marL="0" lvl="0" algn="ctr">
                        <a:spcBef>
                          <a:spcPts val="0"/>
                        </a:spcBef>
                        <a:spcAft>
                          <a:spcPts val="0"/>
                        </a:spcAft>
                        <a:buNone/>
                      </a:pPr>
                      <a:endParaRPr lang="en-GB" sz="1200" b="0" u="none" strike="noStrike" kern="1200" noProof="0" dirty="0">
                        <a:solidFill>
                          <a:srgbClr val="000000"/>
                        </a:solidFill>
                        <a:effectLst/>
                        <a:latin typeface="Accord Light SF" pitchFamily="2" charset="0"/>
                      </a:endParaRPr>
                    </a:p>
                    <a:p>
                      <a:pPr marL="0" lvl="0" algn="ctr">
                        <a:spcBef>
                          <a:spcPts val="0"/>
                        </a:spcBef>
                        <a:spcAft>
                          <a:spcPts val="0"/>
                        </a:spcAft>
                        <a:buNone/>
                      </a:pPr>
                      <a:r>
                        <a:rPr lang="en-GB" sz="1200" b="0" u="none" strike="noStrike" kern="1200" noProof="0" dirty="0">
                          <a:solidFill>
                            <a:srgbClr val="000000"/>
                          </a:solidFill>
                          <a:effectLst/>
                          <a:latin typeface="Accord Light SF" pitchFamily="2" charset="0"/>
                        </a:rPr>
                        <a:t>Watch this documentary on Coca Cola's plastic pollution scandal and </a:t>
                      </a:r>
                      <a:endParaRPr lang="en-GB" sz="1200" b="0" i="0" u="none" strike="noStrike" kern="1200" noProof="0" dirty="0">
                        <a:solidFill>
                          <a:srgbClr val="000000"/>
                        </a:solidFill>
                        <a:effectLst/>
                        <a:latin typeface="Accord Light SF" pitchFamily="2" charset="0"/>
                      </a:endParaRPr>
                    </a:p>
                  </a:txBody>
                  <a:tcPr marL="9525" marR="9525" marT="9525" marB="0" anchor="ctr"/>
                </a:tc>
                <a:tc>
                  <a:txBody>
                    <a:bodyPr/>
                    <a:lstStyle/>
                    <a:p>
                      <a:pPr marL="0" lvl="0" algn="ctr">
                        <a:spcBef>
                          <a:spcPts val="0"/>
                        </a:spcBef>
                        <a:spcAft>
                          <a:spcPts val="0"/>
                        </a:spcAft>
                        <a:buNone/>
                      </a:pPr>
                      <a:r>
                        <a:rPr lang="en-GB" sz="1200" b="0" u="none" strike="noStrike" kern="1200" noProof="0" dirty="0">
                          <a:solidFill>
                            <a:srgbClr val="0563C1"/>
                          </a:solidFill>
                          <a:effectLst/>
                          <a:latin typeface="Accord Light SF" pitchFamily="2" charset="0"/>
                          <a:hlinkClick r:id="rId3">
                            <a:extLst>
                              <a:ext uri="{A12FA001-AC4F-418D-AE19-62706E023703}">
                                <ahyp:hlinkClr xmlns:ahyp="http://schemas.microsoft.com/office/drawing/2018/hyperlinkcolor" val="tx"/>
                              </a:ext>
                            </a:extLst>
                          </a:hlinkClick>
                        </a:rPr>
                        <a:t>https://open.spotify.com/episode/28mMmJrzlqDDEnUMMtcLtZ?si=UsJfwIIDSX6o41HOdwmr9Q</a:t>
                      </a:r>
                    </a:p>
                    <a:p>
                      <a:pPr marL="0" lvl="0" algn="ctr">
                        <a:spcBef>
                          <a:spcPts val="0"/>
                        </a:spcBef>
                        <a:spcAft>
                          <a:spcPts val="0"/>
                        </a:spcAft>
                        <a:buNone/>
                      </a:pPr>
                      <a:endParaRPr lang="en-GB" sz="1200" b="0" u="none" strike="noStrike" kern="1200" noProof="0" dirty="0">
                        <a:solidFill>
                          <a:srgbClr val="0563C1"/>
                        </a:solidFill>
                        <a:effectLst/>
                        <a:latin typeface="Accord Light SF" pitchFamily="2" charset="0"/>
                      </a:endParaRPr>
                    </a:p>
                    <a:p>
                      <a:pPr marL="0" lvl="0" algn="ctr">
                        <a:spcBef>
                          <a:spcPts val="0"/>
                        </a:spcBef>
                        <a:spcAft>
                          <a:spcPts val="0"/>
                        </a:spcAft>
                        <a:buNone/>
                      </a:pPr>
                      <a:r>
                        <a:rPr lang="en-GB" sz="1200" b="0" u="none" strike="noStrike" kern="1200" noProof="0" dirty="0">
                          <a:solidFill>
                            <a:schemeClr val="tx1"/>
                          </a:solidFill>
                          <a:effectLst/>
                          <a:latin typeface="Accord Light SF" pitchFamily="2" charset="0"/>
                        </a:rPr>
                        <a:t>Listen to this podcast in which James Dyson gives an overview of his career and iterative design process to produce the world's first bagless vacuum with cyclone technology.</a:t>
                      </a:r>
                      <a:endParaRPr lang="en-GB" sz="1200" b="0" i="0" u="none" strike="noStrike" kern="1200" noProof="0" dirty="0">
                        <a:solidFill>
                          <a:schemeClr val="tx1"/>
                        </a:solidFill>
                        <a:effectLst/>
                        <a:latin typeface="Accord Light SF" pitchFamily="2" charset="0"/>
                      </a:endParaRPr>
                    </a:p>
                  </a:txBody>
                  <a:tcPr marL="9525" marR="9525" marT="9525" marB="0" anchor="ctr"/>
                </a:tc>
                <a:tc>
                  <a:txBody>
                    <a:bodyPr/>
                    <a:lstStyle/>
                    <a:p>
                      <a:pPr marL="0" lvl="0" algn="ctr">
                        <a:spcBef>
                          <a:spcPts val="0"/>
                        </a:spcBef>
                        <a:spcAft>
                          <a:spcPts val="0"/>
                        </a:spcAft>
                        <a:buNone/>
                      </a:pPr>
                      <a:r>
                        <a:rPr lang="en-GB" sz="1200" b="0" u="none" strike="noStrike" kern="1200" noProof="0" dirty="0">
                          <a:solidFill>
                            <a:srgbClr val="000000"/>
                          </a:solidFill>
                          <a:effectLst/>
                          <a:latin typeface="Accord Light SF" pitchFamily="2" charset="0"/>
                          <a:hlinkClick r:id="rId4"/>
                        </a:rPr>
                        <a:t>https://www.theguardian.com/artanddesign/2020/jun/14/yinka-ilori-colourful-world-london-nigeria-public-spaces</a:t>
                      </a:r>
                      <a:endParaRPr lang="en-US" sz="1200" dirty="0">
                        <a:latin typeface="Accord Light SF" pitchFamily="2" charset="0"/>
                      </a:endParaRPr>
                    </a:p>
                    <a:p>
                      <a:pPr marL="0" lvl="0" algn="ctr">
                        <a:spcBef>
                          <a:spcPts val="0"/>
                        </a:spcBef>
                        <a:spcAft>
                          <a:spcPts val="0"/>
                        </a:spcAft>
                        <a:buNone/>
                      </a:pPr>
                      <a:endParaRPr lang="en-GB" sz="1200" b="0" u="none" strike="noStrike" kern="1200" noProof="0" dirty="0">
                        <a:solidFill>
                          <a:srgbClr val="000000"/>
                        </a:solidFill>
                        <a:effectLst/>
                        <a:latin typeface="Accord Light SF" pitchFamily="2" charset="0"/>
                      </a:endParaRPr>
                    </a:p>
                    <a:p>
                      <a:pPr marL="0" lvl="0" algn="ctr">
                        <a:spcBef>
                          <a:spcPts val="0"/>
                        </a:spcBef>
                        <a:spcAft>
                          <a:spcPts val="0"/>
                        </a:spcAft>
                        <a:buNone/>
                      </a:pPr>
                      <a:r>
                        <a:rPr lang="en-GB" sz="1200" b="0" u="none" strike="noStrike" kern="1200" noProof="0" dirty="0">
                          <a:solidFill>
                            <a:srgbClr val="000000"/>
                          </a:solidFill>
                          <a:effectLst/>
                          <a:latin typeface="Accord Light SF" pitchFamily="2" charset="0"/>
                        </a:rPr>
                        <a:t>Read this article on Yinka </a:t>
                      </a:r>
                      <a:r>
                        <a:rPr lang="en-GB" sz="1200" b="0" u="none" strike="noStrike" kern="1200" noProof="0" dirty="0" err="1">
                          <a:solidFill>
                            <a:srgbClr val="000000"/>
                          </a:solidFill>
                          <a:effectLst/>
                          <a:latin typeface="Accord Light SF" pitchFamily="2" charset="0"/>
                        </a:rPr>
                        <a:t>Illori</a:t>
                      </a:r>
                      <a:endParaRPr lang="en-GB" sz="1200" b="0" i="0" u="none" strike="noStrike" kern="1200" noProof="0" dirty="0">
                        <a:solidFill>
                          <a:srgbClr val="000000"/>
                        </a:solidFill>
                        <a:effectLst/>
                        <a:latin typeface="Accord Light SF" pitchFamily="2" charset="0"/>
                      </a:endParaRPr>
                    </a:p>
                  </a:txBody>
                  <a:tcPr marL="9525" marR="9525" marT="9525" marB="0" anchor="ctr"/>
                </a:tc>
                <a:tc>
                  <a:txBody>
                    <a:bodyPr/>
                    <a:lstStyle/>
                    <a:p>
                      <a:pPr marL="0" algn="ctr" rtl="0" eaLnBrk="1" fontAlgn="ctr" latinLnBrk="0" hangingPunct="1">
                        <a:spcBef>
                          <a:spcPts val="0"/>
                        </a:spcBef>
                        <a:spcAft>
                          <a:spcPts val="0"/>
                        </a:spcAft>
                      </a:pPr>
                      <a:r>
                        <a:rPr lang="en-GB" sz="1200" b="0" u="none" strike="noStrike" kern="1200" dirty="0">
                          <a:solidFill>
                            <a:srgbClr val="000000"/>
                          </a:solidFill>
                          <a:effectLst/>
                          <a:latin typeface="Accord Light SF" pitchFamily="2" charset="0"/>
                        </a:rPr>
                        <a:t>Produce a fully rendered, high quality isometric drawing of a piece of iconic design (a building or product) of your choice.</a:t>
                      </a:r>
                      <a:endParaRPr lang="en-GB" sz="1200" b="0" i="0" u="none" strike="noStrike" kern="1200" dirty="0">
                        <a:solidFill>
                          <a:srgbClr val="000000"/>
                        </a:solidFill>
                        <a:effectLst/>
                        <a:latin typeface="Accord Light SF" pitchFamily="2" charset="0"/>
                      </a:endParaRPr>
                    </a:p>
                  </a:txBody>
                  <a:tcPr marL="9525" marR="9525" marT="9525" marB="0" anchor="ctr"/>
                </a:tc>
                <a:tc>
                  <a:txBody>
                    <a:bodyPr/>
                    <a:lstStyle/>
                    <a:p>
                      <a:pPr marL="0" algn="ctr" rtl="0" eaLnBrk="1" fontAlgn="ctr" latinLnBrk="0" hangingPunct="1">
                        <a:spcBef>
                          <a:spcPts val="0"/>
                        </a:spcBef>
                        <a:spcAft>
                          <a:spcPts val="0"/>
                        </a:spcAft>
                      </a:pPr>
                      <a:r>
                        <a:rPr lang="en-GB" sz="1200" b="0" u="none" strike="noStrike" kern="1200" dirty="0">
                          <a:solidFill>
                            <a:srgbClr val="000000"/>
                          </a:solidFill>
                          <a:effectLst/>
                          <a:latin typeface="Accord Light SF" pitchFamily="2" charset="0"/>
                        </a:rPr>
                        <a:t>A 500-1000 word essay on plastic pollution. Outline the causes, effects on the planet and potential innovative solutions to combat the issue.</a:t>
                      </a:r>
                      <a:endParaRPr lang="en-GB" sz="1200" b="0" i="0" u="none" strike="noStrike" kern="1200" dirty="0">
                        <a:solidFill>
                          <a:srgbClr val="000000"/>
                        </a:solidFill>
                        <a:effectLst/>
                        <a:latin typeface="Accord Light SF" pitchFamily="2" charset="0"/>
                      </a:endParaRPr>
                    </a:p>
                  </a:txBody>
                  <a:tcPr marL="9525" marR="9525" marT="9525" marB="0" anchor="ctr"/>
                </a:tc>
                <a:tc>
                  <a:txBody>
                    <a:bodyPr/>
                    <a:lstStyle/>
                    <a:p>
                      <a:pPr lvl="0" algn="ctr">
                        <a:lnSpc>
                          <a:spcPct val="100000"/>
                        </a:lnSpc>
                        <a:spcBef>
                          <a:spcPts val="0"/>
                        </a:spcBef>
                        <a:spcAft>
                          <a:spcPts val="0"/>
                        </a:spcAft>
                        <a:buNone/>
                      </a:pPr>
                      <a:r>
                        <a:rPr lang="en-GB" sz="1200" b="0" u="none" strike="noStrike" kern="1200" noProof="0" dirty="0">
                          <a:solidFill>
                            <a:schemeClr val="tx1"/>
                          </a:solidFill>
                          <a:effectLst/>
                          <a:latin typeface="Accord Light SF" pitchFamily="2" charset="0"/>
                        </a:rPr>
                        <a:t>Come to the DT workshop (arrange a time in advance) and make a test of a butt joint/lap joint. </a:t>
                      </a:r>
                      <a:endParaRPr lang="en-GB" sz="1200" b="0" i="0" u="none" strike="noStrike" kern="1200" noProof="0" dirty="0">
                        <a:solidFill>
                          <a:schemeClr val="tx1"/>
                        </a:solidFill>
                        <a:effectLst/>
                        <a:latin typeface="Accord Light SF" pitchFamily="2" charset="0"/>
                      </a:endParaRPr>
                    </a:p>
                  </a:txBody>
                  <a:tcPr marL="9525" marR="9525" marT="9525" marB="0" anchor="ctr"/>
                </a:tc>
                <a:extLst>
                  <a:ext uri="{0D108BD9-81ED-4DB2-BD59-A6C34878D82A}">
                    <a16:rowId xmlns:a16="http://schemas.microsoft.com/office/drawing/2014/main" val="270925492"/>
                  </a:ext>
                </a:extLst>
              </a:tr>
            </a:tbl>
          </a:graphicData>
        </a:graphic>
      </p:graphicFrame>
      <p:sp>
        <p:nvSpPr>
          <p:cNvPr id="6" name="TextBox 5">
            <a:extLst>
              <a:ext uri="{FF2B5EF4-FFF2-40B4-BE49-F238E27FC236}">
                <a16:creationId xmlns:a16="http://schemas.microsoft.com/office/drawing/2014/main" id="{D5F70F4C-FD52-422F-4982-9D788E7539BF}"/>
              </a:ext>
            </a:extLst>
          </p:cNvPr>
          <p:cNvSpPr txBox="1"/>
          <p:nvPr/>
        </p:nvSpPr>
        <p:spPr>
          <a:xfrm>
            <a:off x="712573" y="627105"/>
            <a:ext cx="945291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Belfast Heavy SF" panose="020BE200000000000000" pitchFamily="34" charset="0"/>
                <a:cs typeface="Calibri"/>
              </a:rPr>
              <a:t>DESIGN &amp; TECHNOLOGY - Y11</a:t>
            </a:r>
            <a:endParaRPr lang="en-US" sz="2800" b="1" dirty="0">
              <a:latin typeface="Belfast Heavy SF" panose="020BE200000000000000" pitchFamily="34" charset="0"/>
              <a:cs typeface="Aharoni"/>
            </a:endParaRPr>
          </a:p>
        </p:txBody>
      </p:sp>
    </p:spTree>
    <p:extLst>
      <p:ext uri="{BB962C8B-B14F-4D97-AF65-F5344CB8AC3E}">
        <p14:creationId xmlns:p14="http://schemas.microsoft.com/office/powerpoint/2010/main" val="109857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C2D31-3CD3-4C0F-2F4A-7154229B7667}"/>
              </a:ext>
            </a:extLst>
          </p:cNvPr>
          <p:cNvSpPr>
            <a:spLocks noGrp="1"/>
          </p:cNvSpPr>
          <p:nvPr>
            <p:ph type="title"/>
          </p:nvPr>
        </p:nvSpPr>
        <p:spPr/>
        <p:txBody>
          <a:bodyPr/>
          <a:lstStyle/>
          <a:p>
            <a:r>
              <a:rPr lang="en-GB" dirty="0">
                <a:latin typeface="Belfast Heavy SF" panose="020BE200000000000000" pitchFamily="34" charset="0"/>
              </a:rPr>
              <a:t>KS4 Photography</a:t>
            </a:r>
          </a:p>
        </p:txBody>
      </p:sp>
      <p:graphicFrame>
        <p:nvGraphicFramePr>
          <p:cNvPr id="4" name="Table 3">
            <a:extLst>
              <a:ext uri="{FF2B5EF4-FFF2-40B4-BE49-F238E27FC236}">
                <a16:creationId xmlns:a16="http://schemas.microsoft.com/office/drawing/2014/main" id="{AA53BEFB-FB14-3E25-5CF4-DAE8BF18B415}"/>
              </a:ext>
            </a:extLst>
          </p:cNvPr>
          <p:cNvGraphicFramePr>
            <a:graphicFrameLocks noGrp="1"/>
          </p:cNvGraphicFramePr>
          <p:nvPr>
            <p:extLst>
              <p:ext uri="{D42A27DB-BD31-4B8C-83A1-F6EECF244321}">
                <p14:modId xmlns:p14="http://schemas.microsoft.com/office/powerpoint/2010/main" val="2334709175"/>
              </p:ext>
            </p:extLst>
          </p:nvPr>
        </p:nvGraphicFramePr>
        <p:xfrm>
          <a:off x="527537" y="1726406"/>
          <a:ext cx="11394831" cy="3045348"/>
        </p:xfrm>
        <a:graphic>
          <a:graphicData uri="http://schemas.openxmlformats.org/drawingml/2006/table">
            <a:tbl>
              <a:tblPr firstRow="1" firstCol="1" bandRow="1">
                <a:tableStyleId>{69CF1AB2-1976-4502-BF36-3FF5EA218861}</a:tableStyleId>
              </a:tblPr>
              <a:tblGrid>
                <a:gridCol w="1391786">
                  <a:extLst>
                    <a:ext uri="{9D8B030D-6E8A-4147-A177-3AD203B41FA5}">
                      <a16:colId xmlns:a16="http://schemas.microsoft.com/office/drawing/2014/main" val="3776680018"/>
                    </a:ext>
                  </a:extLst>
                </a:gridCol>
                <a:gridCol w="1123135">
                  <a:extLst>
                    <a:ext uri="{9D8B030D-6E8A-4147-A177-3AD203B41FA5}">
                      <a16:colId xmlns:a16="http://schemas.microsoft.com/office/drawing/2014/main" val="2788599796"/>
                    </a:ext>
                  </a:extLst>
                </a:gridCol>
                <a:gridCol w="1939637">
                  <a:extLst>
                    <a:ext uri="{9D8B030D-6E8A-4147-A177-3AD203B41FA5}">
                      <a16:colId xmlns:a16="http://schemas.microsoft.com/office/drawing/2014/main" val="101220804"/>
                    </a:ext>
                  </a:extLst>
                </a:gridCol>
                <a:gridCol w="1795549">
                  <a:extLst>
                    <a:ext uri="{9D8B030D-6E8A-4147-A177-3AD203B41FA5}">
                      <a16:colId xmlns:a16="http://schemas.microsoft.com/office/drawing/2014/main" val="3308140809"/>
                    </a:ext>
                  </a:extLst>
                </a:gridCol>
                <a:gridCol w="1629294">
                  <a:extLst>
                    <a:ext uri="{9D8B030D-6E8A-4147-A177-3AD203B41FA5}">
                      <a16:colId xmlns:a16="http://schemas.microsoft.com/office/drawing/2014/main" val="2727871620"/>
                    </a:ext>
                  </a:extLst>
                </a:gridCol>
                <a:gridCol w="2031736">
                  <a:extLst>
                    <a:ext uri="{9D8B030D-6E8A-4147-A177-3AD203B41FA5}">
                      <a16:colId xmlns:a16="http://schemas.microsoft.com/office/drawing/2014/main" val="2466375120"/>
                    </a:ext>
                  </a:extLst>
                </a:gridCol>
                <a:gridCol w="1483694">
                  <a:extLst>
                    <a:ext uri="{9D8B030D-6E8A-4147-A177-3AD203B41FA5}">
                      <a16:colId xmlns:a16="http://schemas.microsoft.com/office/drawing/2014/main" val="4159847944"/>
                    </a:ext>
                  </a:extLst>
                </a:gridCol>
              </a:tblGrid>
              <a:tr h="202039">
                <a:tc>
                  <a:txBody>
                    <a:bodyPr/>
                    <a:lstStyle/>
                    <a:p>
                      <a:pPr algn="l">
                        <a:lnSpc>
                          <a:spcPct val="115000"/>
                        </a:lnSpc>
                        <a:spcAft>
                          <a:spcPts val="800"/>
                        </a:spcAft>
                      </a:pPr>
                      <a:r>
                        <a:rPr lang="en-GB" sz="1400" kern="100" dirty="0">
                          <a:effectLst/>
                        </a:rPr>
                        <a:t> </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Watch </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Listen</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Read</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Create </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Write </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Do</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1752690923"/>
                  </a:ext>
                </a:extLst>
              </a:tr>
              <a:tr h="2815351">
                <a:tc>
                  <a:txBody>
                    <a:bodyPr/>
                    <a:lstStyle/>
                    <a:p>
                      <a:pPr algn="l">
                        <a:lnSpc>
                          <a:spcPct val="115000"/>
                        </a:lnSpc>
                        <a:spcAft>
                          <a:spcPts val="800"/>
                        </a:spcAft>
                      </a:pPr>
                      <a:r>
                        <a:rPr lang="en-GB" sz="1400" kern="100">
                          <a:effectLst/>
                        </a:rPr>
                        <a:t>Photography</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rPr>
                        <a:t>A video on landscape photography on youtube</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To a podcast about landscape photography and exploring new locations</a:t>
                      </a:r>
                    </a:p>
                    <a:p>
                      <a:pPr algn="l">
                        <a:lnSpc>
                          <a:spcPct val="115000"/>
                        </a:lnSpc>
                        <a:spcAft>
                          <a:spcPts val="800"/>
                        </a:spcAft>
                      </a:pPr>
                      <a:r>
                        <a:rPr lang="en-GB" sz="1400" u="sng" kern="100" dirty="0">
                          <a:effectLst/>
                          <a:hlinkClick r:id="rId2"/>
                        </a:rPr>
                        <a:t>https://podcasts.apple.com/gb/podcast/planning-a-photo-trip-and-exploring-a-new-location/id1252878262?i=1000579598609</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u="sng" kern="100" dirty="0">
                          <a:effectLst/>
                          <a:hlinkClick r:id="rId3"/>
                        </a:rPr>
                        <a:t>https://www.thisiscolossal.com/2023/03/rune-guneriussen-installations/</a:t>
                      </a:r>
                      <a:endParaRPr lang="en-GB" sz="1400" kern="100" dirty="0">
                        <a:effectLst/>
                      </a:endParaRPr>
                    </a:p>
                    <a:p>
                      <a:pPr algn="l">
                        <a:lnSpc>
                          <a:spcPct val="115000"/>
                        </a:lnSpc>
                        <a:spcAft>
                          <a:spcPts val="800"/>
                        </a:spcAft>
                      </a:pPr>
                      <a:r>
                        <a:rPr lang="en-GB" sz="1400" kern="100" dirty="0">
                          <a:effectLst/>
                        </a:rPr>
                        <a:t>Read this article about a photographer using lights in creative ways in nature. </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Take a photoshoot where you are using different light sources in a natural landscape. Experiment with shutter speed and colour and think about how light can create different atmospheres</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A short story  or poem about a mythical land that your imagery could come from. </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rPr>
                        <a:t>Select the best image from your photoshoot and edit it to create a mythical scene that would match your poem/short story. You can add or take away features on photoshop.</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681373618"/>
                  </a:ext>
                </a:extLst>
              </a:tr>
            </a:tbl>
          </a:graphicData>
        </a:graphic>
      </p:graphicFrame>
    </p:spTree>
    <p:extLst>
      <p:ext uri="{BB962C8B-B14F-4D97-AF65-F5344CB8AC3E}">
        <p14:creationId xmlns:p14="http://schemas.microsoft.com/office/powerpoint/2010/main" val="1506645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C52EC88-DAA7-4B7A-27AC-53F88D86FD3D}"/>
              </a:ext>
            </a:extLst>
          </p:cNvPr>
          <p:cNvGraphicFramePr>
            <a:graphicFrameLocks noGrp="1"/>
          </p:cNvGraphicFramePr>
          <p:nvPr>
            <p:extLst>
              <p:ext uri="{D42A27DB-BD31-4B8C-83A1-F6EECF244321}">
                <p14:modId xmlns:p14="http://schemas.microsoft.com/office/powerpoint/2010/main" val="2218348393"/>
              </p:ext>
            </p:extLst>
          </p:nvPr>
        </p:nvGraphicFramePr>
        <p:xfrm>
          <a:off x="528507" y="1385888"/>
          <a:ext cx="10658018" cy="4426492"/>
        </p:xfrm>
        <a:graphic>
          <a:graphicData uri="http://schemas.openxmlformats.org/drawingml/2006/table">
            <a:tbl>
              <a:tblPr firstRow="1" bandRow="1">
                <a:tableStyleId>{69CF1AB2-1976-4502-BF36-3FF5EA218861}</a:tableStyleId>
              </a:tblPr>
              <a:tblGrid>
                <a:gridCol w="1522574">
                  <a:extLst>
                    <a:ext uri="{9D8B030D-6E8A-4147-A177-3AD203B41FA5}">
                      <a16:colId xmlns:a16="http://schemas.microsoft.com/office/drawing/2014/main" val="168060773"/>
                    </a:ext>
                  </a:extLst>
                </a:gridCol>
                <a:gridCol w="1522574">
                  <a:extLst>
                    <a:ext uri="{9D8B030D-6E8A-4147-A177-3AD203B41FA5}">
                      <a16:colId xmlns:a16="http://schemas.microsoft.com/office/drawing/2014/main" val="626150219"/>
                    </a:ext>
                  </a:extLst>
                </a:gridCol>
                <a:gridCol w="1522574">
                  <a:extLst>
                    <a:ext uri="{9D8B030D-6E8A-4147-A177-3AD203B41FA5}">
                      <a16:colId xmlns:a16="http://schemas.microsoft.com/office/drawing/2014/main" val="4247511228"/>
                    </a:ext>
                  </a:extLst>
                </a:gridCol>
                <a:gridCol w="1522574">
                  <a:extLst>
                    <a:ext uri="{9D8B030D-6E8A-4147-A177-3AD203B41FA5}">
                      <a16:colId xmlns:a16="http://schemas.microsoft.com/office/drawing/2014/main" val="137444362"/>
                    </a:ext>
                  </a:extLst>
                </a:gridCol>
                <a:gridCol w="1522574">
                  <a:extLst>
                    <a:ext uri="{9D8B030D-6E8A-4147-A177-3AD203B41FA5}">
                      <a16:colId xmlns:a16="http://schemas.microsoft.com/office/drawing/2014/main" val="1851069962"/>
                    </a:ext>
                  </a:extLst>
                </a:gridCol>
                <a:gridCol w="1522574">
                  <a:extLst>
                    <a:ext uri="{9D8B030D-6E8A-4147-A177-3AD203B41FA5}">
                      <a16:colId xmlns:a16="http://schemas.microsoft.com/office/drawing/2014/main" val="302768674"/>
                    </a:ext>
                  </a:extLst>
                </a:gridCol>
                <a:gridCol w="1522574">
                  <a:extLst>
                    <a:ext uri="{9D8B030D-6E8A-4147-A177-3AD203B41FA5}">
                      <a16:colId xmlns:a16="http://schemas.microsoft.com/office/drawing/2014/main" val="1886108272"/>
                    </a:ext>
                  </a:extLst>
                </a:gridCol>
              </a:tblGrid>
              <a:tr h="839309">
                <a:tc>
                  <a:txBody>
                    <a:bodyPr/>
                    <a:lstStyle/>
                    <a:p>
                      <a:pPr algn="ctr"/>
                      <a:r>
                        <a:rPr lang="en-GB" sz="1400" dirty="0">
                          <a:solidFill>
                            <a:schemeClr val="tx1"/>
                          </a:solidFill>
                          <a:latin typeface="Accord Light SF" pitchFamily="2" charset="0"/>
                        </a:rPr>
                        <a:t>SUBJECT</a:t>
                      </a:r>
                    </a:p>
                  </a:txBody>
                  <a:tcPr/>
                </a:tc>
                <a:tc>
                  <a:txBody>
                    <a:bodyPr/>
                    <a:lstStyle/>
                    <a:p>
                      <a:pPr algn="ctr"/>
                      <a:r>
                        <a:rPr lang="en-GB" sz="1400" dirty="0">
                          <a:solidFill>
                            <a:schemeClr val="tx1"/>
                          </a:solidFill>
                          <a:latin typeface="Accord Light SF" pitchFamily="2" charset="0"/>
                        </a:rPr>
                        <a:t>WATCH</a:t>
                      </a:r>
                    </a:p>
                  </a:txBody>
                  <a:tcPr/>
                </a:tc>
                <a:tc>
                  <a:txBody>
                    <a:bodyPr/>
                    <a:lstStyle/>
                    <a:p>
                      <a:pPr algn="ctr"/>
                      <a:r>
                        <a:rPr lang="en-GB" sz="1400" dirty="0">
                          <a:solidFill>
                            <a:schemeClr val="tx1"/>
                          </a:solidFill>
                          <a:latin typeface="Accord Light SF" pitchFamily="2" charset="0"/>
                        </a:rPr>
                        <a:t>LISTEN</a:t>
                      </a:r>
                    </a:p>
                  </a:txBody>
                  <a:tcPr/>
                </a:tc>
                <a:tc>
                  <a:txBody>
                    <a:bodyPr/>
                    <a:lstStyle/>
                    <a:p>
                      <a:pPr algn="ctr"/>
                      <a:r>
                        <a:rPr lang="en-GB" sz="1400" dirty="0">
                          <a:solidFill>
                            <a:schemeClr val="tx1"/>
                          </a:solidFill>
                          <a:latin typeface="Accord Light SF" pitchFamily="2" charset="0"/>
                        </a:rPr>
                        <a:t>READ</a:t>
                      </a:r>
                    </a:p>
                  </a:txBody>
                  <a:tcPr/>
                </a:tc>
                <a:tc>
                  <a:txBody>
                    <a:bodyPr/>
                    <a:lstStyle/>
                    <a:p>
                      <a:pPr algn="ctr"/>
                      <a:r>
                        <a:rPr lang="en-GB" sz="1400" dirty="0">
                          <a:solidFill>
                            <a:schemeClr val="tx1"/>
                          </a:solidFill>
                          <a:latin typeface="Accord Light SF" pitchFamily="2" charset="0"/>
                        </a:rPr>
                        <a:t>CREATE</a:t>
                      </a:r>
                    </a:p>
                  </a:txBody>
                  <a:tcPr/>
                </a:tc>
                <a:tc>
                  <a:txBody>
                    <a:bodyPr/>
                    <a:lstStyle/>
                    <a:p>
                      <a:pPr algn="ctr"/>
                      <a:r>
                        <a:rPr lang="en-GB" sz="1400" dirty="0">
                          <a:solidFill>
                            <a:schemeClr val="tx1"/>
                          </a:solidFill>
                          <a:latin typeface="Accord Light SF" pitchFamily="2" charset="0"/>
                        </a:rPr>
                        <a:t>WRITE</a:t>
                      </a:r>
                    </a:p>
                  </a:txBody>
                  <a:tcPr/>
                </a:tc>
                <a:tc>
                  <a:txBody>
                    <a:bodyPr/>
                    <a:lstStyle/>
                    <a:p>
                      <a:pPr algn="ctr"/>
                      <a:r>
                        <a:rPr lang="en-GB" sz="1400" dirty="0">
                          <a:solidFill>
                            <a:schemeClr val="tx1"/>
                          </a:solidFill>
                          <a:latin typeface="Accord Light SF" pitchFamily="2" charset="0"/>
                        </a:rPr>
                        <a:t>DO</a:t>
                      </a:r>
                    </a:p>
                  </a:txBody>
                  <a:tcPr/>
                </a:tc>
                <a:extLst>
                  <a:ext uri="{0D108BD9-81ED-4DB2-BD59-A6C34878D82A}">
                    <a16:rowId xmlns:a16="http://schemas.microsoft.com/office/drawing/2014/main" val="2782987670"/>
                  </a:ext>
                </a:extLst>
              </a:tr>
              <a:tr h="3587183">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RELIGIOUS STUDIES KS4</a:t>
                      </a:r>
                    </a:p>
                  </a:txBody>
                  <a:tcPr/>
                </a:tc>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‘Reporting religion’ on BBC </a:t>
                      </a:r>
                      <a:r>
                        <a:rPr lang="en-GB" sz="1400" dirty="0" err="1">
                          <a:solidFill>
                            <a:schemeClr val="tx1"/>
                          </a:solidFill>
                          <a:latin typeface="Accord Light SF" pitchFamily="2" charset="0"/>
                        </a:rPr>
                        <a:t>i</a:t>
                      </a:r>
                      <a:r>
                        <a:rPr lang="en-GB" sz="1400" dirty="0">
                          <a:solidFill>
                            <a:schemeClr val="tx1"/>
                          </a:solidFill>
                          <a:latin typeface="Accord Light SF" pitchFamily="2" charset="0"/>
                        </a:rPr>
                        <a:t>-player</a:t>
                      </a:r>
                    </a:p>
                    <a:p>
                      <a:endParaRPr lang="en-GB" sz="1400" dirty="0">
                        <a:solidFill>
                          <a:schemeClr val="tx1"/>
                        </a:solidFill>
                        <a:latin typeface="Accord Light SF" pitchFamily="2" charset="0"/>
                      </a:endParaRPr>
                    </a:p>
                    <a:p>
                      <a:r>
                        <a:rPr lang="en-GB" sz="1400" dirty="0">
                          <a:solidFill>
                            <a:schemeClr val="tx1"/>
                          </a:solidFill>
                          <a:latin typeface="Accord Light SF" pitchFamily="2" charset="0"/>
                          <a:hlinkClick r:id="rId2"/>
                        </a:rPr>
                        <a:t>https://www.bbc.co.uk/programmes/w0000ch3</a:t>
                      </a:r>
                      <a:endParaRPr lang="en-GB" sz="1400" dirty="0">
                        <a:solidFill>
                          <a:schemeClr val="tx1"/>
                        </a:solidFill>
                        <a:latin typeface="Accord Light SF" pitchFamily="2" charset="0"/>
                      </a:endParaRPr>
                    </a:p>
                  </a:txBody>
                  <a:tcPr/>
                </a:tc>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BBC News World Service</a:t>
                      </a:r>
                    </a:p>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University of Oxford – ‘Practical ethics bites’</a:t>
                      </a:r>
                    </a:p>
                  </a:txBody>
                  <a:tcPr/>
                </a:tc>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The BBC News reports daily online or on their app</a:t>
                      </a:r>
                    </a:p>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Newspapers like </a:t>
                      </a:r>
                    </a:p>
                    <a:p>
                      <a:r>
                        <a:rPr lang="en-GB" sz="1400" dirty="0">
                          <a:solidFill>
                            <a:schemeClr val="tx1"/>
                          </a:solidFill>
                          <a:latin typeface="Accord Light SF" pitchFamily="2" charset="0"/>
                        </a:rPr>
                        <a:t>The Guardian, The Independent online</a:t>
                      </a:r>
                    </a:p>
                  </a:txBody>
                  <a:tcPr/>
                </a:tc>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A presentation for an assembly on the benefits of living in a multi-faith, multicultural society in Britain today.</a:t>
                      </a:r>
                    </a:p>
                    <a:p>
                      <a:r>
                        <a:rPr lang="en-GB" sz="1400" dirty="0">
                          <a:solidFill>
                            <a:schemeClr val="tx1"/>
                          </a:solidFill>
                          <a:latin typeface="Accord Light SF" pitchFamily="2" charset="0"/>
                        </a:rPr>
                        <a:t>You could do this for Inter-faith week in November.</a:t>
                      </a:r>
                    </a:p>
                  </a:txBody>
                  <a:tcPr/>
                </a:tc>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A script for a discussion about an ethical issue or philosophical question, to reflect different points of view from religious and non-religious perspectives</a:t>
                      </a:r>
                    </a:p>
                  </a:txBody>
                  <a:tcPr/>
                </a:tc>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Organise a school event to fundraise for a charity of your choice.</a:t>
                      </a:r>
                    </a:p>
                  </a:txBody>
                  <a:tcPr/>
                </a:tc>
                <a:extLst>
                  <a:ext uri="{0D108BD9-81ED-4DB2-BD59-A6C34878D82A}">
                    <a16:rowId xmlns:a16="http://schemas.microsoft.com/office/drawing/2014/main" val="1351873346"/>
                  </a:ext>
                </a:extLst>
              </a:tr>
            </a:tbl>
          </a:graphicData>
        </a:graphic>
      </p:graphicFrame>
      <p:sp>
        <p:nvSpPr>
          <p:cNvPr id="4" name="Title 1">
            <a:extLst>
              <a:ext uri="{FF2B5EF4-FFF2-40B4-BE49-F238E27FC236}">
                <a16:creationId xmlns:a16="http://schemas.microsoft.com/office/drawing/2014/main" id="{76F2E0AC-A4D6-7A98-0B21-6A081523B95A}"/>
              </a:ext>
            </a:extLst>
          </p:cNvPr>
          <p:cNvSpPr txBox="1">
            <a:spLocks/>
          </p:cNvSpPr>
          <p:nvPr/>
        </p:nvSpPr>
        <p:spPr>
          <a:xfrm>
            <a:off x="276726" y="603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dirty="0">
                <a:latin typeface="Belfast Heavy SF" panose="020BE200000000000000" pitchFamily="34" charset="0"/>
              </a:rPr>
              <a:t>RE</a:t>
            </a:r>
          </a:p>
        </p:txBody>
      </p:sp>
    </p:spTree>
    <p:extLst>
      <p:ext uri="{BB962C8B-B14F-4D97-AF65-F5344CB8AC3E}">
        <p14:creationId xmlns:p14="http://schemas.microsoft.com/office/powerpoint/2010/main" val="2780998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a:bodyPr>
          <a:lstStyle/>
          <a:p>
            <a:r>
              <a:rPr lang="en-GB" sz="5400" dirty="0">
                <a:latin typeface="Belfast Heavy SF" panose="020BE200000000000000" pitchFamily="34" charset="0"/>
              </a:rPr>
              <a:t>Computing</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698963293"/>
              </p:ext>
            </p:extLst>
          </p:nvPr>
        </p:nvGraphicFramePr>
        <p:xfrm>
          <a:off x="288758" y="1385888"/>
          <a:ext cx="11389895" cy="5255272"/>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a:solidFill>
                            <a:srgbClr val="000000"/>
                          </a:solidFill>
                          <a:effectLst/>
                          <a:latin typeface="Accord Light SF" pitchFamily="2" charset="0"/>
                        </a:rPr>
                        <a:t>Computing</a:t>
                      </a:r>
                    </a:p>
                  </a:txBody>
                  <a:tcPr marL="9525" marR="9525" marT="9525" marB="0" anchor="ctr"/>
                </a:tc>
                <a:tc>
                  <a:txBody>
                    <a:bodyPr/>
                    <a:lstStyle/>
                    <a:p>
                      <a:pPr algn="ctr" fontAlgn="ctr"/>
                      <a:r>
                        <a:rPr lang="en-GB" sz="1800" b="0" i="0" u="none" strike="noStrike">
                          <a:solidFill>
                            <a:srgbClr val="000000"/>
                          </a:solidFill>
                          <a:effectLst/>
                          <a:latin typeface="Accord Light SF" pitchFamily="2" charset="0"/>
                        </a:rPr>
                        <a:t>Watch the Social Network or the Matrix - write a review after.</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2"/>
                        </a:rPr>
                        <a:t>Listen to two Oxford Sparks podcasts of your choice.</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3"/>
                        </a:rPr>
                        <a:t>Read through the Python challenges and give them a go!</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Create a wire frame for a website on a topic or company that interests you. You can be as creative as you like. You might even do it for a family member or friend of the family and get their feedback</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Find out about Martha Lane Fox and contributions to the dot com race at the end of the last century. Write a paragraph or two explaining your findings.</a:t>
                      </a:r>
                    </a:p>
                  </a:txBody>
                  <a:tcPr marL="9525" marR="9525" marT="9525" marB="0" anchor="ctr"/>
                </a:tc>
                <a:tc>
                  <a:txBody>
                    <a:bodyPr/>
                    <a:lstStyle/>
                    <a:p>
                      <a:pPr algn="ctr" fontAlgn="ctr"/>
                      <a:r>
                        <a:rPr lang="en-GB" sz="1800" b="0" i="0" u="sng" strike="noStrike" dirty="0">
                          <a:solidFill>
                            <a:srgbClr val="0563C1"/>
                          </a:solidFill>
                          <a:effectLst/>
                          <a:latin typeface="Accord Light SF" pitchFamily="2" charset="0"/>
                          <a:hlinkClick r:id="rId4"/>
                        </a:rPr>
                        <a:t>Keep up to date with news and register to The Register - find articles that </a:t>
                      </a:r>
                      <a:r>
                        <a:rPr lang="en-GB" sz="1800" b="0" i="0" u="sng" strike="noStrike" dirty="0" err="1">
                          <a:solidFill>
                            <a:srgbClr val="0563C1"/>
                          </a:solidFill>
                          <a:effectLst/>
                          <a:latin typeface="Accord Light SF" pitchFamily="2" charset="0"/>
                          <a:hlinkClick r:id="rId4"/>
                        </a:rPr>
                        <a:t>intreest</a:t>
                      </a:r>
                      <a:r>
                        <a:rPr lang="en-GB" sz="1800" b="0" i="0" u="sng" strike="noStrike" dirty="0">
                          <a:solidFill>
                            <a:srgbClr val="0563C1"/>
                          </a:solidFill>
                          <a:effectLst/>
                          <a:latin typeface="Accord Light SF" pitchFamily="2" charset="0"/>
                          <a:hlinkClick r:id="rId4"/>
                        </a:rPr>
                        <a:t> you and write why</a:t>
                      </a:r>
                      <a:endParaRPr lang="en-GB" sz="18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3302076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Travel and Tourism</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18526861"/>
              </p:ext>
            </p:extLst>
          </p:nvPr>
        </p:nvGraphicFramePr>
        <p:xfrm>
          <a:off x="630024" y="1325563"/>
          <a:ext cx="10598656" cy="5349490"/>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909">
                  <a:extLst>
                    <a:ext uri="{9D8B030D-6E8A-4147-A177-3AD203B41FA5}">
                      <a16:colId xmlns:a16="http://schemas.microsoft.com/office/drawing/2014/main" val="1553498707"/>
                    </a:ext>
                  </a:extLst>
                </a:gridCol>
                <a:gridCol w="1270623">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a:effectLst/>
                          <a:latin typeface="Modern Love" panose="04090805081005020601" pitchFamily="82" charset="0"/>
                        </a:rPr>
                        <a:t>Subjects</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dirty="0">
                          <a:solidFill>
                            <a:srgbClr val="000000"/>
                          </a:solidFill>
                          <a:effectLst/>
                          <a:latin typeface="Accord Light SF" pitchFamily="2" charset="0"/>
                        </a:rPr>
                        <a:t>Travel and Tourism</a:t>
                      </a:r>
                    </a:p>
                  </a:txBody>
                  <a:tcPr marL="9525" marR="9525" marT="9525" marB="0" anchor="ctr"/>
                </a:tc>
                <a:tc>
                  <a:txBody>
                    <a:bodyPr/>
                    <a:lstStyle/>
                    <a:p>
                      <a:pPr fontAlgn="t"/>
                      <a:r>
                        <a:rPr lang="en-GB" sz="2000">
                          <a:effectLst/>
                          <a:latin typeface="Amasis MT Pro" panose="02040504050005020304" pitchFamily="18" charset="0"/>
                        </a:rPr>
                        <a:t>Watch </a:t>
                      </a:r>
                      <a:r>
                        <a:rPr lang="en-GB" sz="2000">
                          <a:effectLst/>
                          <a:latin typeface="Amasis MT Pro" panose="02040504050005020304" pitchFamily="18" charset="0"/>
                          <a:hlinkClick r:id="rId2"/>
                        </a:rPr>
                        <a:t>Race Across the World</a:t>
                      </a:r>
                      <a:r>
                        <a:rPr lang="en-GB" sz="2000">
                          <a:effectLst/>
                          <a:latin typeface="Amasis MT Pro" panose="02040504050005020304" pitchFamily="18" charset="0"/>
                        </a:rPr>
                        <a:t> as travellers embark on a frenetic race across the world.</a:t>
                      </a:r>
                      <a:endParaRPr lang="en-GB" sz="2800">
                        <a:effectLst/>
                        <a:latin typeface="Amasis MT Pro" panose="02040504050005020304" pitchFamily="18" charset="0"/>
                      </a:endParaRPr>
                    </a:p>
                  </a:txBody>
                  <a:tcPr marL="68580" marR="68580"/>
                </a:tc>
                <a:tc>
                  <a:txBody>
                    <a:bodyPr/>
                    <a:lstStyle/>
                    <a:p>
                      <a:pPr fontAlgn="t"/>
                      <a:r>
                        <a:rPr lang="en-GB" sz="2000">
                          <a:effectLst/>
                          <a:latin typeface="Amasis MT Pro" panose="02040504050005020304" pitchFamily="18" charset="0"/>
                        </a:rPr>
                        <a:t>Listen to the podcast </a:t>
                      </a:r>
                      <a:r>
                        <a:rPr lang="en-GB" sz="2000">
                          <a:effectLst/>
                          <a:latin typeface="Amasis MT Pro" panose="02040504050005020304" pitchFamily="18" charset="0"/>
                          <a:hlinkClick r:id="rId3"/>
                        </a:rPr>
                        <a:t>how I got here</a:t>
                      </a:r>
                      <a:r>
                        <a:rPr lang="en-GB" sz="2000">
                          <a:effectLst/>
                          <a:latin typeface="Amasis MT Pro" panose="02040504050005020304" pitchFamily="18" charset="0"/>
                        </a:rPr>
                        <a:t>. It is an inspiring and insightful podcast about finding passion in life and making the best career decisions.</a:t>
                      </a:r>
                      <a:endParaRPr lang="en-GB" sz="2800">
                        <a:effectLst/>
                        <a:latin typeface="Amasis MT Pro" panose="02040504050005020304" pitchFamily="18" charset="0"/>
                      </a:endParaRPr>
                    </a:p>
                  </a:txBody>
                  <a:tcPr marL="68580" marR="68580"/>
                </a:tc>
                <a:tc>
                  <a:txBody>
                    <a:bodyPr/>
                    <a:lstStyle/>
                    <a:p>
                      <a:pPr fontAlgn="t"/>
                      <a:r>
                        <a:rPr lang="en-GB" sz="2000">
                          <a:effectLst/>
                          <a:latin typeface="Amasis MT Pro" panose="02040504050005020304" pitchFamily="18" charset="0"/>
                        </a:rPr>
                        <a:t>Read ‘Around the World in 80 Trains’ by Monisha Rajesh.</a:t>
                      </a:r>
                      <a:endParaRPr lang="en-GB" sz="2800">
                        <a:effectLst/>
                        <a:latin typeface="Amasis MT Pro" panose="02040504050005020304" pitchFamily="18" charset="0"/>
                      </a:endParaRPr>
                    </a:p>
                  </a:txBody>
                  <a:tcPr marL="68580" marR="68580"/>
                </a:tc>
                <a:tc>
                  <a:txBody>
                    <a:bodyPr/>
                    <a:lstStyle/>
                    <a:p>
                      <a:pPr fontAlgn="t"/>
                      <a:r>
                        <a:rPr lang="en-GB" sz="2000">
                          <a:effectLst/>
                          <a:latin typeface="Amasis MT Pro" panose="02040504050005020304" pitchFamily="18" charset="0"/>
                        </a:rPr>
                        <a:t>Create a travel itinerary to a country of your choice.</a:t>
                      </a:r>
                      <a:endParaRPr lang="en-GB" sz="2800">
                        <a:effectLst/>
                        <a:latin typeface="Amasis MT Pro" panose="02040504050005020304" pitchFamily="18" charset="0"/>
                      </a:endParaRPr>
                    </a:p>
                  </a:txBody>
                  <a:tcPr marL="68580" marR="68580"/>
                </a:tc>
                <a:tc>
                  <a:txBody>
                    <a:bodyPr/>
                    <a:lstStyle/>
                    <a:p>
                      <a:pPr fontAlgn="t"/>
                      <a:r>
                        <a:rPr lang="en-GB" sz="2000">
                          <a:effectLst/>
                          <a:latin typeface="Amasis MT Pro" panose="02040504050005020304" pitchFamily="18" charset="0"/>
                        </a:rPr>
                        <a:t>Write a short story involving a travel adventure to a place of your choice.</a:t>
                      </a:r>
                      <a:endParaRPr lang="en-GB" sz="2800">
                        <a:effectLst/>
                        <a:latin typeface="Amasis MT Pro" panose="02040504050005020304" pitchFamily="18" charset="0"/>
                      </a:endParaRPr>
                    </a:p>
                  </a:txBody>
                  <a:tcPr marL="68580" marR="68580"/>
                </a:tc>
                <a:tc>
                  <a:txBody>
                    <a:bodyPr/>
                    <a:lstStyle/>
                    <a:p>
                      <a:pPr fontAlgn="t"/>
                      <a:r>
                        <a:rPr lang="en-GB" sz="2000" dirty="0">
                          <a:effectLst/>
                          <a:latin typeface="Amasis MT Pro" panose="02040504050005020304" pitchFamily="18" charset="0"/>
                        </a:rPr>
                        <a:t>Visit a National Park in the UK and consider how it attracts tourists.</a:t>
                      </a:r>
                      <a:endParaRPr lang="en-GB" sz="2800" dirty="0">
                        <a:effectLst/>
                        <a:latin typeface="Amasis MT Pro" panose="02040504050005020304" pitchFamily="18" charset="0"/>
                      </a:endParaRPr>
                    </a:p>
                  </a:txBody>
                  <a:tcPr marL="68580" marR="68580"/>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271850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a:bodyPr>
          <a:lstStyle/>
          <a:p>
            <a:r>
              <a:rPr lang="en-GB" sz="5400" dirty="0">
                <a:latin typeface="Belfast Heavy SF" panose="020BE200000000000000" pitchFamily="34" charset="0"/>
              </a:rPr>
              <a:t>Business Studies </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176832978"/>
              </p:ext>
            </p:extLst>
          </p:nvPr>
        </p:nvGraphicFramePr>
        <p:xfrm>
          <a:off x="288758" y="1385888"/>
          <a:ext cx="11389895" cy="4501565"/>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dirty="0">
                          <a:solidFill>
                            <a:srgbClr val="000000"/>
                          </a:solidFill>
                          <a:effectLst/>
                          <a:latin typeface="Accord Light SF" pitchFamily="2" charset="0"/>
                        </a:rPr>
                        <a:t>Business Studies</a:t>
                      </a:r>
                    </a:p>
                  </a:txBody>
                  <a:tcPr marL="9525" marR="9525" marT="9525" marB="0" anchor="ctr"/>
                </a:tc>
                <a:tc>
                  <a:txBody>
                    <a:bodyPr/>
                    <a:lstStyle/>
                    <a:p>
                      <a:pPr algn="ctr" fontAlgn="b"/>
                      <a:r>
                        <a:rPr lang="en-GB" sz="1600" b="0" i="0" u="none" strike="noStrike" dirty="0">
                          <a:solidFill>
                            <a:srgbClr val="000000"/>
                          </a:solidFill>
                          <a:effectLst/>
                          <a:latin typeface="Accord Light SF" pitchFamily="2" charset="0"/>
                        </a:rPr>
                        <a:t>Watch an episode of Dragon’s Den. Select one of the products that are pitched to the Dragons’ and explain why you think the product would or would not be successful, using the marketing mix to support your argument.</a:t>
                      </a:r>
                    </a:p>
                  </a:txBody>
                  <a:tcPr marL="9525" marR="9525" marT="9525" marB="0" anchor="ctr"/>
                </a:tc>
                <a:tc>
                  <a:txBody>
                    <a:bodyPr/>
                    <a:lstStyle/>
                    <a:p>
                      <a:pPr algn="ctr" fontAlgn="ctr"/>
                      <a:r>
                        <a:rPr lang="en-GB" sz="1600" b="0" i="0" u="sng" strike="noStrike">
                          <a:solidFill>
                            <a:srgbClr val="0563C1"/>
                          </a:solidFill>
                          <a:effectLst/>
                          <a:latin typeface="Accord Light SF" pitchFamily="2" charset="0"/>
                          <a:hlinkClick r:id="rId2"/>
                        </a:rPr>
                        <a:t>Listen to a entrepreneurs on Fire podcast</a:t>
                      </a:r>
                      <a:endParaRPr lang="en-GB" sz="16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600" b="0" i="0" u="none" strike="noStrike">
                          <a:solidFill>
                            <a:srgbClr val="000000"/>
                          </a:solidFill>
                          <a:effectLst/>
                          <a:latin typeface="Accord Light SF" pitchFamily="2" charset="0"/>
                        </a:rPr>
                        <a:t>Read a biography/autobiography of an entrepreneur.</a:t>
                      </a:r>
                    </a:p>
                  </a:txBody>
                  <a:tcPr marL="9525" marR="9525" marT="9525" marB="0" anchor="ctr"/>
                </a:tc>
                <a:tc>
                  <a:txBody>
                    <a:bodyPr/>
                    <a:lstStyle/>
                    <a:p>
                      <a:pPr algn="ctr" fontAlgn="ctr"/>
                      <a:r>
                        <a:rPr lang="en-GB" sz="1600" b="0" i="0" u="none" strike="noStrike">
                          <a:solidFill>
                            <a:srgbClr val="000000"/>
                          </a:solidFill>
                          <a:effectLst/>
                          <a:latin typeface="Accord Light SF" pitchFamily="2" charset="0"/>
                        </a:rPr>
                        <a:t>Find an article about a business that has struggled financially. Think about ways that the business could have improved their cash flow and create an action plan for them</a:t>
                      </a:r>
                      <a:br>
                        <a:rPr lang="en-GB" sz="1600" b="0" i="0" u="none" strike="noStrike">
                          <a:solidFill>
                            <a:srgbClr val="000000"/>
                          </a:solidFill>
                          <a:effectLst/>
                          <a:latin typeface="Accord Light SF" pitchFamily="2" charset="0"/>
                        </a:rPr>
                      </a:br>
                      <a:r>
                        <a:rPr lang="en-GB" sz="1600" b="0" i="0" u="none" strike="noStrike">
                          <a:solidFill>
                            <a:srgbClr val="000000"/>
                          </a:solidFill>
                          <a:effectLst/>
                          <a:latin typeface="Accord Light SF" pitchFamily="2" charset="0"/>
                        </a:rPr>
                        <a:t>to minimise their financial difficulties. </a:t>
                      </a:r>
                    </a:p>
                  </a:txBody>
                  <a:tcPr marL="9525" marR="9525" marT="9525" marB="0" anchor="ctr"/>
                </a:tc>
                <a:tc>
                  <a:txBody>
                    <a:bodyPr/>
                    <a:lstStyle/>
                    <a:p>
                      <a:pPr algn="ctr" fontAlgn="b"/>
                      <a:r>
                        <a:rPr lang="en-GB" sz="1600" b="0" i="0" u="none" strike="noStrike">
                          <a:solidFill>
                            <a:srgbClr val="000000"/>
                          </a:solidFill>
                          <a:effectLst/>
                          <a:latin typeface="Accord Light SF" pitchFamily="2" charset="0"/>
                        </a:rPr>
                        <a:t>‘Businesses should make every effort to make sure that they are meeting each of the four customer needs in order to be successful’. Evaluate this statement, creating an argument for and against.</a:t>
                      </a:r>
                    </a:p>
                  </a:txBody>
                  <a:tcPr marL="9525" marR="9525" marT="9525" marB="0" anchor="ctr"/>
                </a:tc>
                <a:tc>
                  <a:txBody>
                    <a:bodyPr/>
                    <a:lstStyle/>
                    <a:p>
                      <a:pPr algn="ctr" fontAlgn="b"/>
                      <a:r>
                        <a:rPr lang="en-GB" sz="1600" b="0" i="0" u="none" strike="noStrike" dirty="0">
                          <a:solidFill>
                            <a:srgbClr val="000000"/>
                          </a:solidFill>
                          <a:effectLst/>
                          <a:latin typeface="Accord Light SF" pitchFamily="2" charset="0"/>
                        </a:rPr>
                        <a:t>Find a Business related MOOC. Complete the course.</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315693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a:bodyPr>
          <a:lstStyle/>
          <a:p>
            <a:r>
              <a:rPr lang="en-GB" sz="5400" dirty="0">
                <a:latin typeface="Belfast Heavy SF" panose="020BE200000000000000" pitchFamily="34" charset="0"/>
              </a:rPr>
              <a:t>Food Tech</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1807286844"/>
              </p:ext>
            </p:extLst>
          </p:nvPr>
        </p:nvGraphicFramePr>
        <p:xfrm>
          <a:off x="288758" y="1385888"/>
          <a:ext cx="11389895" cy="5154307"/>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dirty="0">
                          <a:solidFill>
                            <a:srgbClr val="000000"/>
                          </a:solidFill>
                          <a:effectLst/>
                          <a:latin typeface="Accord Light SF" pitchFamily="2" charset="0"/>
                        </a:rPr>
                        <a:t>Business Studies</a:t>
                      </a:r>
                    </a:p>
                  </a:txBody>
                  <a:tcPr marL="9525" marR="9525" marT="9525" marB="0" anchor="ctr"/>
                </a:tc>
                <a:tc>
                  <a:txBody>
                    <a:bodyPr/>
                    <a:lstStyle/>
                    <a:p>
                      <a:r>
                        <a:rPr lang="en-GB" sz="2400" dirty="0">
                          <a:latin typeface="Accord Light SF"/>
                        </a:rPr>
                        <a:t>Episodes of MasterChef or Great British Bake Off. See how food is made and presented. </a:t>
                      </a:r>
                    </a:p>
                    <a:p>
                      <a:r>
                        <a:rPr lang="en-GB" sz="2400" dirty="0">
                          <a:latin typeface="Accord Light SF"/>
                        </a:rPr>
                        <a:t>Watch Inside the Factory.</a:t>
                      </a:r>
                    </a:p>
                  </a:txBody>
                  <a:tcPr/>
                </a:tc>
                <a:tc>
                  <a:txBody>
                    <a:bodyPr/>
                    <a:lstStyle/>
                    <a:p>
                      <a:r>
                        <a:rPr lang="en-GB" sz="2400" dirty="0">
                          <a:latin typeface="Accord Light SF"/>
                        </a:rPr>
                        <a:t>To Ted talks on Nutrition – The role of food in Health  </a:t>
                      </a:r>
                    </a:p>
                  </a:txBody>
                  <a:tcPr/>
                </a:tc>
                <a:tc>
                  <a:txBody>
                    <a:bodyPr/>
                    <a:lstStyle/>
                    <a:p>
                      <a:r>
                        <a:rPr lang="en-GB" sz="2400" dirty="0">
                          <a:latin typeface="Accord Light SF"/>
                        </a:rPr>
                        <a:t>Recipes in cookery books – Understand the order of which ingredients are added to a recipe</a:t>
                      </a:r>
                    </a:p>
                  </a:txBody>
                  <a:tcPr/>
                </a:tc>
                <a:tc>
                  <a:txBody>
                    <a:bodyPr/>
                    <a:lstStyle/>
                    <a:p>
                      <a:r>
                        <a:rPr lang="en-GB" sz="2400" dirty="0">
                          <a:latin typeface="Accord Light SF"/>
                        </a:rPr>
                        <a:t>A meal plan for a person with an allergy </a:t>
                      </a:r>
                    </a:p>
                  </a:txBody>
                  <a:tcPr/>
                </a:tc>
                <a:tc>
                  <a:txBody>
                    <a:bodyPr/>
                    <a:lstStyle/>
                    <a:p>
                      <a:r>
                        <a:rPr lang="en-GB" sz="2400" dirty="0">
                          <a:latin typeface="Accord Light SF"/>
                        </a:rPr>
                        <a:t>A letter to your local MP, discussing food miles and why we should buy British food. </a:t>
                      </a:r>
                    </a:p>
                  </a:txBody>
                  <a:tcPr/>
                </a:tc>
                <a:tc>
                  <a:txBody>
                    <a:bodyPr/>
                    <a:lstStyle/>
                    <a:p>
                      <a:r>
                        <a:rPr lang="en-GB" sz="2400" dirty="0">
                          <a:latin typeface="Accord Light SF"/>
                        </a:rPr>
                        <a:t>Research and find a recipe which you would like to make. Cook the recipe and take a photograph. How could you change the recipe to make it healthier? </a:t>
                      </a:r>
                    </a:p>
                  </a:txBody>
                  <a:tcP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7490918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BFFBA-B0A4-4A84-949D-A4CFBCAC86A7}"/>
              </a:ext>
            </a:extLst>
          </p:cNvPr>
          <p:cNvSpPr>
            <a:spLocks noGrp="1"/>
          </p:cNvSpPr>
          <p:nvPr>
            <p:ph type="title"/>
          </p:nvPr>
        </p:nvSpPr>
        <p:spPr/>
        <p:txBody>
          <a:bodyPr/>
          <a:lstStyle/>
          <a:p>
            <a:r>
              <a:rPr lang="en-GB" dirty="0">
                <a:latin typeface="Accord Light SF" pitchFamily="2" charset="0"/>
              </a:rPr>
              <a:t>Any further ideas or evidence of your learning?</a:t>
            </a:r>
          </a:p>
        </p:txBody>
      </p:sp>
      <p:sp>
        <p:nvSpPr>
          <p:cNvPr id="3" name="Content Placeholder 2">
            <a:extLst>
              <a:ext uri="{FF2B5EF4-FFF2-40B4-BE49-F238E27FC236}">
                <a16:creationId xmlns:a16="http://schemas.microsoft.com/office/drawing/2014/main" id="{0BB8A21B-3226-42E9-9F59-BF93F2C9464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7825382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ordons Template (16.9).pptx" id="{75DE6846-73CD-4C1D-A4FB-7D974208E5E8}" vid="{24347CF6-FDE0-45DD-A437-C76D0759ABF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CBEE2CE7D835A4EB6DF2FD6E7CF5F39" ma:contentTypeVersion="2" ma:contentTypeDescription="Create a new document." ma:contentTypeScope="" ma:versionID="cf525367c5cc34eaf9a6018b1bc80937">
  <xsd:schema xmlns:xsd="http://www.w3.org/2001/XMLSchema" xmlns:xs="http://www.w3.org/2001/XMLSchema" xmlns:p="http://schemas.microsoft.com/office/2006/metadata/properties" xmlns:ns3="8c5e18d3-3bda-40af-89b2-fbc30743d492" targetNamespace="http://schemas.microsoft.com/office/2006/metadata/properties" ma:root="true" ma:fieldsID="c456dc973ee0f568b29a9c059daf9703" ns3:_="">
    <xsd:import namespace="8c5e18d3-3bda-40af-89b2-fbc30743d492"/>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5e18d3-3bda-40af-89b2-fbc30743d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06630F-40C3-467A-945B-6229325CA799}">
  <ds:schemaRefs>
    <ds:schemaRef ds:uri="http://schemas.microsoft.com/office/2006/documentManagement/types"/>
    <ds:schemaRef ds:uri="http://schemas.microsoft.com/office/infopath/2007/PartnerControls"/>
    <ds:schemaRef ds:uri="8c5e18d3-3bda-40af-89b2-fbc30743d492"/>
    <ds:schemaRef ds:uri="http://purl.org/dc/elements/1.1/"/>
    <ds:schemaRef ds:uri="http://schemas.microsoft.com/office/2006/metadata/properties"/>
    <ds:schemaRef ds:uri="http://purl.org/dc/term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84EA8245-7DAB-4329-BE78-D317359B6C20}">
  <ds:schemaRefs>
    <ds:schemaRef ds:uri="http://schemas.microsoft.com/sharepoint/v3/contenttype/forms"/>
  </ds:schemaRefs>
</ds:datastoreItem>
</file>

<file path=customXml/itemProps3.xml><?xml version="1.0" encoding="utf-8"?>
<ds:datastoreItem xmlns:ds="http://schemas.openxmlformats.org/officeDocument/2006/customXml" ds:itemID="{97A500FB-BBE3-44E7-87EA-2B78740EAB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5e18d3-3bda-40af-89b2-fbc30743d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37</TotalTime>
  <Words>2379</Words>
  <Application>Microsoft Office PowerPoint</Application>
  <PresentationFormat>Widescreen</PresentationFormat>
  <Paragraphs>312</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Accord Light SF</vt:lpstr>
      <vt:lpstr>Amasis MT Pro</vt:lpstr>
      <vt:lpstr>Arial</vt:lpstr>
      <vt:lpstr>Belfast Heavy SF</vt:lpstr>
      <vt:lpstr>Calibri</vt:lpstr>
      <vt:lpstr>Calibri Light</vt:lpstr>
      <vt:lpstr>Modern Love</vt:lpstr>
      <vt:lpstr>Office Theme</vt:lpstr>
      <vt:lpstr>Year 11 Scholars Programme</vt:lpstr>
      <vt:lpstr>Firstly….Welcome and Well Done!</vt:lpstr>
      <vt:lpstr>You need to watch one Brilliant Club video a half-term:</vt:lpstr>
      <vt:lpstr>English</vt:lpstr>
      <vt:lpstr>Maths</vt:lpstr>
      <vt:lpstr>Science</vt:lpstr>
      <vt:lpstr>German</vt:lpstr>
      <vt:lpstr>Spanish</vt:lpstr>
      <vt:lpstr>French</vt:lpstr>
      <vt:lpstr>History</vt:lpstr>
      <vt:lpstr>Drama </vt:lpstr>
      <vt:lpstr>Music – Y11</vt:lpstr>
      <vt:lpstr>Geography</vt:lpstr>
      <vt:lpstr>KS4 Art</vt:lpstr>
      <vt:lpstr>PowerPoint Presentation</vt:lpstr>
      <vt:lpstr>KS4 Photography</vt:lpstr>
      <vt:lpstr>PowerPoint Presentation</vt:lpstr>
      <vt:lpstr>Computing</vt:lpstr>
      <vt:lpstr>Travel and Tourism</vt:lpstr>
      <vt:lpstr>Business Studies </vt:lpstr>
      <vt:lpstr>Food Tech</vt:lpstr>
      <vt:lpstr>Any further ideas or evidence of your learning?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Scholars Programme</dc:title>
  <dc:creator>Jessica Weeks</dc:creator>
  <cp:lastModifiedBy>Jessica Weeks</cp:lastModifiedBy>
  <cp:revision>5</cp:revision>
  <dcterms:created xsi:type="dcterms:W3CDTF">2022-09-06T10:25:21Z</dcterms:created>
  <dcterms:modified xsi:type="dcterms:W3CDTF">2023-12-11T15:05:13Z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0x0101002CBEE2CE7D835A4EB6DF2FD6E7CF5F39</vt:lpwstr>
  </property>
</Properties>
</file>